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 id="2147483683" r:id="rId5"/>
    <p:sldMasterId id="2147483695" r:id="rId6"/>
    <p:sldMasterId id="2147483707" r:id="rId7"/>
  </p:sldMasterIdLst>
  <p:notesMasterIdLst>
    <p:notesMasterId r:id="rId24"/>
  </p:notesMasterIdLst>
  <p:handoutMasterIdLst>
    <p:handoutMasterId r:id="rId25"/>
  </p:handoutMasterIdLst>
  <p:sldIdLst>
    <p:sldId id="1103" r:id="rId8"/>
    <p:sldId id="2011" r:id="rId9"/>
    <p:sldId id="1926" r:id="rId10"/>
    <p:sldId id="260" r:id="rId11"/>
    <p:sldId id="1919" r:id="rId12"/>
    <p:sldId id="267" r:id="rId13"/>
    <p:sldId id="1922" r:id="rId14"/>
    <p:sldId id="1789" r:id="rId15"/>
    <p:sldId id="1928" r:id="rId16"/>
    <p:sldId id="1931" r:id="rId17"/>
    <p:sldId id="265" r:id="rId18"/>
    <p:sldId id="1857" r:id="rId19"/>
    <p:sldId id="1354" r:id="rId20"/>
    <p:sldId id="1802" r:id="rId21"/>
    <p:sldId id="1903" r:id="rId22"/>
    <p:sldId id="171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FED530"/>
    <a:srgbClr val="29A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4"/>
    <p:restoredTop sz="96327"/>
  </p:normalViewPr>
  <p:slideViewPr>
    <p:cSldViewPr snapToGrid="0">
      <p:cViewPr varScale="1">
        <p:scale>
          <a:sx n="114" d="100"/>
          <a:sy n="114" d="100"/>
        </p:scale>
        <p:origin x="184" y="28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2D03E6-69D3-EC46-8AEA-D177ED48C7E4}" type="datetimeFigureOut">
              <a:rPr lang="en-US" smtClean="0"/>
              <a:t>4/25/24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90CE59-2927-C541-859E-B98601521E3D}" type="slidenum">
              <a:rPr lang="en-US" smtClean="0"/>
              <a:t>‹#›</a:t>
            </a:fld>
            <a:endParaRPr lang="en-US"/>
          </a:p>
        </p:txBody>
      </p:sp>
    </p:spTree>
    <p:extLst>
      <p:ext uri="{BB962C8B-B14F-4D97-AF65-F5344CB8AC3E}">
        <p14:creationId xmlns:p14="http://schemas.microsoft.com/office/powerpoint/2010/main" val="1755020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B94AB-FD4A-CA45-AA08-2D28A9BC8D45}" type="datetimeFigureOut">
              <a:rPr lang="en-US" smtClean="0"/>
              <a:t>4/25/24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0D7A5-7444-B84D-8EF6-4302FB18FD56}" type="slidenum">
              <a:rPr lang="en-US" smtClean="0"/>
              <a:t>‹#›</a:t>
            </a:fld>
            <a:endParaRPr lang="en-US"/>
          </a:p>
        </p:txBody>
      </p:sp>
    </p:spTree>
    <p:extLst>
      <p:ext uri="{BB962C8B-B14F-4D97-AF65-F5344CB8AC3E}">
        <p14:creationId xmlns:p14="http://schemas.microsoft.com/office/powerpoint/2010/main" val="82767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71D71-3F60-44CF-93E8-991A36CFC7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17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Over 15 years of infrastructure</a:t>
            </a:r>
            <a:r>
              <a:rPr lang="en-US" baseline="0" dirty="0"/>
              <a:t> resilience work across many influential organizations. From finding the initial drivers of cascading and sudden infrastructure failures, to theories about these phenomena, to frameworks to study and measure them, to plans / directives to implement them in real systems. We got it all figured out.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9D139B-7049-4F0B-9525-1F4C144A9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403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Over 15 years of infrastructure</a:t>
            </a:r>
            <a:r>
              <a:rPr lang="en-US" baseline="0" dirty="0"/>
              <a:t> resilience work across many influential organizations. From finding the initial drivers of cascading and sudden infrastructure failures, to theories about these phenomena, to frameworks to study and measure them, to plans / directives to implement them in real systems. We got it all figured out.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9D139B-7049-4F0B-9525-1F4C144A9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762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419100" y="692150"/>
            <a:ext cx="6175375" cy="3475038"/>
          </a:xfrm>
          <a:ln/>
        </p:spPr>
      </p:sp>
      <p:sp>
        <p:nvSpPr>
          <p:cNvPr id="56323" name="Rectangle 3"/>
          <p:cNvSpPr>
            <a:spLocks noGrp="1" noChangeArrowheads="1"/>
          </p:cNvSpPr>
          <p:nvPr>
            <p:ph type="body" idx="1"/>
          </p:nvPr>
        </p:nvSpPr>
        <p:spPr>
          <a:xfrm>
            <a:off x="935039" y="4398963"/>
            <a:ext cx="5140325" cy="4165601"/>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33821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849E-6B08-4E44-BCE9-F20D55670D3E}"/>
              </a:ext>
            </a:extLst>
          </p:cNvPr>
          <p:cNvSpPr>
            <a:spLocks noGrp="1"/>
          </p:cNvSpPr>
          <p:nvPr>
            <p:ph type="ctrTitle"/>
          </p:nvPr>
        </p:nvSpPr>
        <p:spPr>
          <a:xfrm>
            <a:off x="1524000" y="1122363"/>
            <a:ext cx="9144000" cy="2387600"/>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6DDAE74-A3F7-A841-9ED0-33EE305255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0E3314-F3F7-914A-A7CE-9B1FFC5B7CB1}"/>
              </a:ext>
            </a:extLst>
          </p:cNvPr>
          <p:cNvSpPr>
            <a:spLocks noGrp="1"/>
          </p:cNvSpPr>
          <p:nvPr>
            <p:ph type="dt" sz="half" idx="10"/>
          </p:nvPr>
        </p:nvSpPr>
        <p:spPr/>
        <p:txBody>
          <a:bodyPr/>
          <a:lstStyle/>
          <a:p>
            <a:fld id="{9C997911-A191-7B4F-8D4F-A16218185B62}" type="datetimeFigureOut">
              <a:rPr lang="en-US" smtClean="0"/>
              <a:t>4/25/24</a:t>
            </a:fld>
            <a:endParaRPr lang="en-US" dirty="0"/>
          </a:p>
        </p:txBody>
      </p:sp>
      <p:sp>
        <p:nvSpPr>
          <p:cNvPr id="5" name="Footer Placeholder 4">
            <a:extLst>
              <a:ext uri="{FF2B5EF4-FFF2-40B4-BE49-F238E27FC236}">
                <a16:creationId xmlns:a16="http://schemas.microsoft.com/office/drawing/2014/main" id="{2649C101-8515-7542-BEC3-27CF516157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B8B14C8-2818-D94E-9009-83968C52AF24}"/>
              </a:ext>
            </a:extLst>
          </p:cNvPr>
          <p:cNvSpPr>
            <a:spLocks noGrp="1"/>
          </p:cNvSpPr>
          <p:nvPr>
            <p:ph type="sldNum" sz="quarter" idx="12"/>
          </p:nvPr>
        </p:nvSpPr>
        <p:spPr/>
        <p:txBody>
          <a:bodyPr/>
          <a:lstStyle/>
          <a:p>
            <a:fld id="{25E259E8-C89C-8447-A56A-8846C2A76F08}" type="slidenum">
              <a:rPr lang="en-US" smtClean="0"/>
              <a:t>‹#›</a:t>
            </a:fld>
            <a:endParaRPr lang="en-US" dirty="0"/>
          </a:p>
        </p:txBody>
      </p:sp>
    </p:spTree>
    <p:extLst>
      <p:ext uri="{BB962C8B-B14F-4D97-AF65-F5344CB8AC3E}">
        <p14:creationId xmlns:p14="http://schemas.microsoft.com/office/powerpoint/2010/main" val="2580785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4C16-7D15-F94F-A2B1-00001FD5F750}"/>
              </a:ext>
            </a:extLst>
          </p:cNvPr>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A314E7B7-7B2C-E84A-AF79-83434D25ADC7}"/>
              </a:ext>
            </a:extLst>
          </p:cNvPr>
          <p:cNvSpPr>
            <a:spLocks noGrp="1"/>
          </p:cNvSpPr>
          <p:nvPr>
            <p:ph type="body" orient="vert" idx="1"/>
          </p:nvPr>
        </p:nvSpPr>
        <p:spPr/>
        <p:txBody>
          <a:bodyPr vert="eaVert"/>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CC66C-9E73-3D4F-9A7D-08B0BA5F3031}"/>
              </a:ext>
            </a:extLst>
          </p:cNvPr>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9C997911-A191-7B4F-8D4F-A16218185B62}" type="datetimeFigureOut">
              <a:rPr lang="en-US" smtClean="0"/>
              <a:pPr/>
              <a:t>4/25/24</a:t>
            </a:fld>
            <a:endParaRPr lang="en-US">
              <a:cs typeface="Calibri" panose="020F0502020204030204" pitchFamily="34" charset="0"/>
            </a:endParaRPr>
          </a:p>
        </p:txBody>
      </p:sp>
      <p:sp>
        <p:nvSpPr>
          <p:cNvPr id="5" name="Footer Placeholder 4">
            <a:extLst>
              <a:ext uri="{FF2B5EF4-FFF2-40B4-BE49-F238E27FC236}">
                <a16:creationId xmlns:a16="http://schemas.microsoft.com/office/drawing/2014/main" id="{F0A30418-B6D7-6C48-AB48-99DF6F39772F}"/>
              </a:ext>
            </a:extLst>
          </p:cNvPr>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en-US">
              <a:cs typeface="Calibri" panose="020F0502020204030204" pitchFamily="34" charset="0"/>
            </a:endParaRPr>
          </a:p>
        </p:txBody>
      </p:sp>
      <p:sp>
        <p:nvSpPr>
          <p:cNvPr id="6" name="Slide Number Placeholder 5">
            <a:extLst>
              <a:ext uri="{FF2B5EF4-FFF2-40B4-BE49-F238E27FC236}">
                <a16:creationId xmlns:a16="http://schemas.microsoft.com/office/drawing/2014/main" id="{1129224F-C844-5B4A-AE75-B13A85BAA0F4}"/>
              </a:ext>
            </a:extLst>
          </p:cNvPr>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25E259E8-C89C-8447-A56A-8846C2A76F08}" type="slidenum">
              <a:rPr lang="en-US" smtClean="0"/>
              <a:pPr/>
              <a:t>‹#›</a:t>
            </a:fld>
            <a:endParaRPr lang="en-US">
              <a:cs typeface="Calibri" panose="020F0502020204030204" pitchFamily="34" charset="0"/>
            </a:endParaRPr>
          </a:p>
        </p:txBody>
      </p:sp>
    </p:spTree>
    <p:extLst>
      <p:ext uri="{BB962C8B-B14F-4D97-AF65-F5344CB8AC3E}">
        <p14:creationId xmlns:p14="http://schemas.microsoft.com/office/powerpoint/2010/main" val="181003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78071D-668A-4B42-881E-D2C622505DE9}"/>
              </a:ext>
            </a:extLst>
          </p:cNvPr>
          <p:cNvSpPr>
            <a:spLocks noGrp="1"/>
          </p:cNvSpPr>
          <p:nvPr>
            <p:ph type="title" orient="vert"/>
          </p:nvPr>
        </p:nvSpPr>
        <p:spPr>
          <a:xfrm>
            <a:off x="8724900" y="365125"/>
            <a:ext cx="2628900" cy="5811838"/>
          </a:xfrm>
        </p:spPr>
        <p:txBody>
          <a:bodyPr vert="eaVert"/>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791A7A4D-2562-4B44-8754-03D4021AB125}"/>
              </a:ext>
            </a:extLst>
          </p:cNvPr>
          <p:cNvSpPr>
            <a:spLocks noGrp="1"/>
          </p:cNvSpPr>
          <p:nvPr>
            <p:ph type="body" orient="vert" idx="1"/>
          </p:nvPr>
        </p:nvSpPr>
        <p:spPr>
          <a:xfrm>
            <a:off x="838200" y="365125"/>
            <a:ext cx="7734300" cy="5811838"/>
          </a:xfrm>
        </p:spPr>
        <p:txBody>
          <a:bodyPr vert="eaVert"/>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B31A2-BFB9-994F-BFA2-A0A8DDEFE521}"/>
              </a:ext>
            </a:extLst>
          </p:cNvPr>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9C997911-A191-7B4F-8D4F-A16218185B62}" type="datetimeFigureOut">
              <a:rPr lang="en-US" smtClean="0"/>
              <a:pPr/>
              <a:t>4/25/24</a:t>
            </a:fld>
            <a:endParaRPr lang="en-US">
              <a:cs typeface="Calibri" panose="020F0502020204030204" pitchFamily="34" charset="0"/>
            </a:endParaRPr>
          </a:p>
        </p:txBody>
      </p:sp>
      <p:sp>
        <p:nvSpPr>
          <p:cNvPr id="5" name="Footer Placeholder 4">
            <a:extLst>
              <a:ext uri="{FF2B5EF4-FFF2-40B4-BE49-F238E27FC236}">
                <a16:creationId xmlns:a16="http://schemas.microsoft.com/office/drawing/2014/main" id="{184E1DD2-4E01-204B-B6AE-E18E46F4D83B}"/>
              </a:ext>
            </a:extLst>
          </p:cNvPr>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en-US">
              <a:cs typeface="Calibri" panose="020F0502020204030204" pitchFamily="34" charset="0"/>
            </a:endParaRPr>
          </a:p>
        </p:txBody>
      </p:sp>
      <p:sp>
        <p:nvSpPr>
          <p:cNvPr id="6" name="Slide Number Placeholder 5">
            <a:extLst>
              <a:ext uri="{FF2B5EF4-FFF2-40B4-BE49-F238E27FC236}">
                <a16:creationId xmlns:a16="http://schemas.microsoft.com/office/drawing/2014/main" id="{1097090F-EC3C-EE40-B5AD-B05FBD12525A}"/>
              </a:ext>
            </a:extLst>
          </p:cNvPr>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25E259E8-C89C-8447-A56A-8846C2A76F08}" type="slidenum">
              <a:rPr lang="en-US" smtClean="0"/>
              <a:pPr/>
              <a:t>‹#›</a:t>
            </a:fld>
            <a:endParaRPr lang="en-US">
              <a:cs typeface="Calibri" panose="020F0502020204030204" pitchFamily="34" charset="0"/>
            </a:endParaRPr>
          </a:p>
        </p:txBody>
      </p:sp>
    </p:spTree>
    <p:extLst>
      <p:ext uri="{BB962C8B-B14F-4D97-AF65-F5344CB8AC3E}">
        <p14:creationId xmlns:p14="http://schemas.microsoft.com/office/powerpoint/2010/main" val="4132988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10BD-72C3-7D0C-FD27-6F122FEE30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4C446B-5C35-BD9B-8D7E-82526D0E68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90606-9C26-CA74-92FF-BF763EF5A838}"/>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5" name="Footer Placeholder 4">
            <a:extLst>
              <a:ext uri="{FF2B5EF4-FFF2-40B4-BE49-F238E27FC236}">
                <a16:creationId xmlns:a16="http://schemas.microsoft.com/office/drawing/2014/main" id="{B94225E1-3606-3AAA-A082-D776216C7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B707C2-3A0A-36E1-EEFC-4EBFF089E10D}"/>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2857413506"/>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640-6DC7-71EE-14FF-5D1AEDE9FC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993457-975B-4E55-5A44-9873FBD17C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58EF7-1FF4-C2B3-6893-8811005BF1F0}"/>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5" name="Footer Placeholder 4">
            <a:extLst>
              <a:ext uri="{FF2B5EF4-FFF2-40B4-BE49-F238E27FC236}">
                <a16:creationId xmlns:a16="http://schemas.microsoft.com/office/drawing/2014/main" id="{2DF8D342-6BA0-D309-EFE7-2BE0F1F99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67CE5-EEAE-5483-7A23-FE263F730CC8}"/>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1426894445"/>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387-373B-9E67-FE14-17CFCF78B7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34C0BE-D1B1-A1E8-2865-782295748F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2637FA-1BD3-6013-D4E6-0BA92667C967}"/>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5" name="Footer Placeholder 4">
            <a:extLst>
              <a:ext uri="{FF2B5EF4-FFF2-40B4-BE49-F238E27FC236}">
                <a16:creationId xmlns:a16="http://schemas.microsoft.com/office/drawing/2014/main" id="{C56A69E8-FFD9-88F0-DF66-1C01C0739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4E41A-9ACA-57C6-6CB1-8A2BD51D721C}"/>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2415957182"/>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3779-2CBD-528A-CA66-72DE72DD2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79D5-7171-AE85-2536-E9EAF2154E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C8BE49-B334-E3C5-09C7-C72574E2AA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C22CC0-94C7-2272-F0F3-C5BACD987AF8}"/>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6" name="Footer Placeholder 5">
            <a:extLst>
              <a:ext uri="{FF2B5EF4-FFF2-40B4-BE49-F238E27FC236}">
                <a16:creationId xmlns:a16="http://schemas.microsoft.com/office/drawing/2014/main" id="{D8BCB78D-17A7-6F9A-7AE3-BEA63A3B44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C4729-1434-9570-7A6A-5A32EAADB1F2}"/>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352773256"/>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274C-31FC-E369-9610-1E17FB0BBF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AD3409-E823-D98B-8080-9B277FBFDC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D2720E-0E54-1BA6-84A2-8B6B78C022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C21B73-BDEE-2963-9EED-A4AE18BF5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961A6A-7973-D382-24D2-1A1620A444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A2C354-47F2-5727-245E-B8A53EBA3DD7}"/>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8" name="Footer Placeholder 7">
            <a:extLst>
              <a:ext uri="{FF2B5EF4-FFF2-40B4-BE49-F238E27FC236}">
                <a16:creationId xmlns:a16="http://schemas.microsoft.com/office/drawing/2014/main" id="{C341BAEC-6392-023B-E5DA-3CAB9F691A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600FFE-49C5-2D4F-B316-4A6ACAB5D23B}"/>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3005128161"/>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54E6-A955-2DFC-C39F-25E14E326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7094DB-E5AD-F378-A0C8-97315758B231}"/>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4" name="Footer Placeholder 3">
            <a:extLst>
              <a:ext uri="{FF2B5EF4-FFF2-40B4-BE49-F238E27FC236}">
                <a16:creationId xmlns:a16="http://schemas.microsoft.com/office/drawing/2014/main" id="{367BB259-833D-D9DF-A964-BD70AC94BC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945D1E-5F18-5B8E-6B66-D72E2DF3A2E5}"/>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666014964"/>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2F1CF-6747-5E46-F7A5-893FE2252C8F}"/>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3" name="Footer Placeholder 2">
            <a:extLst>
              <a:ext uri="{FF2B5EF4-FFF2-40B4-BE49-F238E27FC236}">
                <a16:creationId xmlns:a16="http://schemas.microsoft.com/office/drawing/2014/main" id="{256C7FF8-D10F-55CF-830F-388560C06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4252ED-6778-50D6-5C4B-C07B43A76017}"/>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3813720542"/>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F7183-9085-0EB6-9968-07C41A399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B70739-9948-0CFC-3FC2-6B3EF54AAA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A2B0BA-5A1B-5186-0B63-00C7AA231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ABAFE-4BF1-3AE1-C2E3-9E8481E68825}"/>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6" name="Footer Placeholder 5">
            <a:extLst>
              <a:ext uri="{FF2B5EF4-FFF2-40B4-BE49-F238E27FC236}">
                <a16:creationId xmlns:a16="http://schemas.microsoft.com/office/drawing/2014/main" id="{41A46143-77BF-F8CA-C7C2-61DD37246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E1ED0C-D6C9-306C-D7EC-0FDF28F30867}"/>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2085564464"/>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1C2F-7FE8-1F4C-851E-F687EC623880}"/>
              </a:ext>
            </a:extLst>
          </p:cNvPr>
          <p:cNvSpPr>
            <a:spLocks noGrp="1"/>
          </p:cNvSpPr>
          <p:nvPr>
            <p:ph type="title"/>
          </p:nvPr>
        </p:nvSpPr>
        <p:spPr>
          <a:xfrm>
            <a:off x="838200" y="243205"/>
            <a:ext cx="10515600" cy="610235"/>
          </a:xfrm>
        </p:spPr>
        <p:txBody>
          <a:bodyPr/>
          <a:lstStyle>
            <a:lvl1pPr>
              <a:defRPr>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9AA6CC1-0B58-A647-8FE8-231E25E2BCC1}"/>
              </a:ext>
            </a:extLst>
          </p:cNvPr>
          <p:cNvSpPr>
            <a:spLocks noGrp="1"/>
          </p:cNvSpPr>
          <p:nvPr>
            <p:ph idx="1"/>
          </p:nvPr>
        </p:nvSpPr>
        <p:spPr>
          <a:xfrm>
            <a:off x="838200" y="1026160"/>
            <a:ext cx="10515600" cy="5079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B7A6B-A359-B047-94E1-474C6FD16CD0}"/>
              </a:ext>
            </a:extLst>
          </p:cNvPr>
          <p:cNvSpPr>
            <a:spLocks noGrp="1"/>
          </p:cNvSpPr>
          <p:nvPr>
            <p:ph type="dt" sz="half" idx="10"/>
          </p:nvPr>
        </p:nvSpPr>
        <p:spPr/>
        <p:txBody>
          <a:bodyPr/>
          <a:lstStyle/>
          <a:p>
            <a:fld id="{9C997911-A191-7B4F-8D4F-A16218185B62}" type="datetimeFigureOut">
              <a:rPr lang="en-US" smtClean="0"/>
              <a:t>4/25/24</a:t>
            </a:fld>
            <a:endParaRPr lang="en-US"/>
          </a:p>
        </p:txBody>
      </p:sp>
      <p:sp>
        <p:nvSpPr>
          <p:cNvPr id="5" name="Footer Placeholder 4">
            <a:extLst>
              <a:ext uri="{FF2B5EF4-FFF2-40B4-BE49-F238E27FC236}">
                <a16:creationId xmlns:a16="http://schemas.microsoft.com/office/drawing/2014/main" id="{1324A526-7373-7146-8D8C-77EC700B9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76266-CF01-C446-A925-73D6D519E52F}"/>
              </a:ext>
            </a:extLst>
          </p:cNvPr>
          <p:cNvSpPr>
            <a:spLocks noGrp="1"/>
          </p:cNvSpPr>
          <p:nvPr>
            <p:ph type="sldNum" sz="quarter" idx="12"/>
          </p:nvPr>
        </p:nvSpPr>
        <p:spPr/>
        <p:txBody>
          <a:bodyPr/>
          <a:lstStyle/>
          <a:p>
            <a:fld id="{25E259E8-C89C-8447-A56A-8846C2A76F08}" type="slidenum">
              <a:rPr lang="en-US" smtClean="0"/>
              <a:t>‹#›</a:t>
            </a:fld>
            <a:endParaRPr lang="en-US"/>
          </a:p>
        </p:txBody>
      </p:sp>
    </p:spTree>
    <p:extLst>
      <p:ext uri="{BB962C8B-B14F-4D97-AF65-F5344CB8AC3E}">
        <p14:creationId xmlns:p14="http://schemas.microsoft.com/office/powerpoint/2010/main" val="1895131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7F07-9C0D-6F7F-F4A4-9173E0A37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82ACFA-4185-B8FB-E369-C02DFD2274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3A91F-A70E-7A1B-98E5-3651ECCE5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E74A0C-B40B-7CFD-290E-7B4188FC2D67}"/>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6" name="Footer Placeholder 5">
            <a:extLst>
              <a:ext uri="{FF2B5EF4-FFF2-40B4-BE49-F238E27FC236}">
                <a16:creationId xmlns:a16="http://schemas.microsoft.com/office/drawing/2014/main" id="{80BF8AE3-F164-FFE9-EFBD-6C12A3D00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DAF500-BFDC-30E2-DCDB-95141C796882}"/>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3591183625"/>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5610-5613-25F0-20B4-DCB2C43BF6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D008FF-8457-4F05-8D65-6CB5A7C8F9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84F5F2-BD2A-431B-A14B-FD5CE4642A89}"/>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5" name="Footer Placeholder 4">
            <a:extLst>
              <a:ext uri="{FF2B5EF4-FFF2-40B4-BE49-F238E27FC236}">
                <a16:creationId xmlns:a16="http://schemas.microsoft.com/office/drawing/2014/main" id="{5016CEE4-794B-A1E4-39B7-F160E2795C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11283-8EC6-BABB-CB75-705E1A658C5A}"/>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2682060038"/>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524D54-2B87-959B-6FEF-17DAF4C11E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51232-69AC-96AC-7C50-CE0B4B2C0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6074F-ABD4-0174-3C7F-A8426B9F6A88}"/>
              </a:ext>
            </a:extLst>
          </p:cNvPr>
          <p:cNvSpPr>
            <a:spLocks noGrp="1"/>
          </p:cNvSpPr>
          <p:nvPr>
            <p:ph type="dt" sz="half" idx="10"/>
          </p:nvPr>
        </p:nvSpPr>
        <p:spPr/>
        <p:txBody>
          <a:bodyPr/>
          <a:lstStyle/>
          <a:p>
            <a:fld id="{C667AF65-735C-1A48-864F-2248AAEE43EB}" type="datetimeFigureOut">
              <a:rPr lang="en-US" smtClean="0"/>
              <a:t>4/25/24</a:t>
            </a:fld>
            <a:endParaRPr lang="en-US"/>
          </a:p>
        </p:txBody>
      </p:sp>
      <p:sp>
        <p:nvSpPr>
          <p:cNvPr id="5" name="Footer Placeholder 4">
            <a:extLst>
              <a:ext uri="{FF2B5EF4-FFF2-40B4-BE49-F238E27FC236}">
                <a16:creationId xmlns:a16="http://schemas.microsoft.com/office/drawing/2014/main" id="{203E27E9-D465-60F2-A8E4-B2E8F3BEB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1F510B-9064-3CFC-DFD7-C842A06D5951}"/>
              </a:ext>
            </a:extLst>
          </p:cNvPr>
          <p:cNvSpPr>
            <a:spLocks noGrp="1"/>
          </p:cNvSpPr>
          <p:nvPr>
            <p:ph type="sldNum" sz="quarter" idx="12"/>
          </p:nvPr>
        </p:nvSpPr>
        <p:spPr/>
        <p:txBody>
          <a:bodyPr/>
          <a:lstStyle/>
          <a:p>
            <a:fld id="{B5851A95-0EB4-4F4F-B4E0-1A51D1940194}" type="slidenum">
              <a:rPr lang="en-US" smtClean="0"/>
              <a:t>‹#›</a:t>
            </a:fld>
            <a:endParaRPr lang="en-US"/>
          </a:p>
        </p:txBody>
      </p:sp>
    </p:spTree>
    <p:extLst>
      <p:ext uri="{BB962C8B-B14F-4D97-AF65-F5344CB8AC3E}">
        <p14:creationId xmlns:p14="http://schemas.microsoft.com/office/powerpoint/2010/main" val="765862605"/>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6311AB-6167-415B-9ADF-C81DF35030F6}" type="datetimeFigureOut">
              <a:rPr lang="en-US" smtClean="0"/>
              <a:t>4/25/24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320932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311AB-6167-415B-9ADF-C81DF35030F6}" type="datetimeFigureOut">
              <a:rPr lang="en-US" smtClean="0"/>
              <a:t>4/25/24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3391446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6311AB-6167-415B-9ADF-C81DF35030F6}" type="datetimeFigureOut">
              <a:rPr lang="en-US" smtClean="0"/>
              <a:t>4/25/24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34227574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6311AB-6167-415B-9ADF-C81DF35030F6}" type="datetimeFigureOut">
              <a:rPr lang="en-US" smtClean="0"/>
              <a:t>4/25/24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776840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6311AB-6167-415B-9ADF-C81DF35030F6}" type="datetimeFigureOut">
              <a:rPr lang="en-US" smtClean="0"/>
              <a:t>4/25/24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2973155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6311AB-6167-415B-9ADF-C81DF35030F6}" type="datetimeFigureOut">
              <a:rPr lang="en-US" smtClean="0"/>
              <a:t>4/25/24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576601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6311AB-6167-415B-9ADF-C81DF35030F6}" type="datetimeFigureOut">
              <a:rPr lang="en-US" smtClean="0"/>
              <a:t>4/25/24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1315505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7ABB-140D-2F41-A2BE-79D5FD9C8EAF}"/>
              </a:ext>
            </a:extLst>
          </p:cNvPr>
          <p:cNvSpPr>
            <a:spLocks noGrp="1"/>
          </p:cNvSpPr>
          <p:nvPr>
            <p:ph type="title"/>
          </p:nvPr>
        </p:nvSpPr>
        <p:spPr>
          <a:xfrm>
            <a:off x="831850" y="1709738"/>
            <a:ext cx="10515600" cy="2852737"/>
          </a:xfrm>
        </p:spPr>
        <p:txBody>
          <a:bodyPr anchor="b"/>
          <a:lstStyle>
            <a:lvl1pPr>
              <a:defRPr sz="6000">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A7C7A9C5-615A-DD48-ABDE-ECE6238232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Calibri" panose="020F050202020403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47497-CD7E-884F-AF7A-769870627674}"/>
              </a:ext>
            </a:extLst>
          </p:cNvPr>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9C997911-A191-7B4F-8D4F-A16218185B62}" type="datetimeFigureOut">
              <a:rPr lang="en-US" smtClean="0"/>
              <a:pPr/>
              <a:t>4/25/24</a:t>
            </a:fld>
            <a:endParaRPr lang="en-US">
              <a:cs typeface="Calibri" panose="020F0502020204030204" pitchFamily="34" charset="0"/>
            </a:endParaRPr>
          </a:p>
        </p:txBody>
      </p:sp>
      <p:sp>
        <p:nvSpPr>
          <p:cNvPr id="5" name="Footer Placeholder 4">
            <a:extLst>
              <a:ext uri="{FF2B5EF4-FFF2-40B4-BE49-F238E27FC236}">
                <a16:creationId xmlns:a16="http://schemas.microsoft.com/office/drawing/2014/main" id="{62AFC9A7-89D6-C042-BF6F-BF5AA7196D65}"/>
              </a:ext>
            </a:extLst>
          </p:cNvPr>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en-US">
              <a:cs typeface="Calibri" panose="020F0502020204030204" pitchFamily="34" charset="0"/>
            </a:endParaRPr>
          </a:p>
        </p:txBody>
      </p:sp>
      <p:sp>
        <p:nvSpPr>
          <p:cNvPr id="6" name="Slide Number Placeholder 5">
            <a:extLst>
              <a:ext uri="{FF2B5EF4-FFF2-40B4-BE49-F238E27FC236}">
                <a16:creationId xmlns:a16="http://schemas.microsoft.com/office/drawing/2014/main" id="{521BC43B-9C2A-D94D-8C1C-77AA79E609FF}"/>
              </a:ext>
            </a:extLst>
          </p:cNvPr>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25E259E8-C89C-8447-A56A-8846C2A76F08}" type="slidenum">
              <a:rPr lang="en-US" smtClean="0"/>
              <a:pPr/>
              <a:t>‹#›</a:t>
            </a:fld>
            <a:endParaRPr lang="en-US">
              <a:cs typeface="Calibri" panose="020F0502020204030204" pitchFamily="34" charset="0"/>
            </a:endParaRPr>
          </a:p>
        </p:txBody>
      </p:sp>
    </p:spTree>
    <p:extLst>
      <p:ext uri="{BB962C8B-B14F-4D97-AF65-F5344CB8AC3E}">
        <p14:creationId xmlns:p14="http://schemas.microsoft.com/office/powerpoint/2010/main" val="35038111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6311AB-6167-415B-9ADF-C81DF35030F6}" type="datetimeFigureOut">
              <a:rPr lang="en-US" smtClean="0"/>
              <a:t>4/25/24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35578615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6311AB-6167-415B-9ADF-C81DF35030F6}" type="datetimeFigureOut">
              <a:rPr lang="en-US" smtClean="0"/>
              <a:t>4/25/24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6777707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311AB-6167-415B-9ADF-C81DF35030F6}" type="datetimeFigureOut">
              <a:rPr lang="en-US" smtClean="0"/>
              <a:t>4/25/24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2218035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311AB-6167-415B-9ADF-C81DF35030F6}" type="datetimeFigureOut">
              <a:rPr lang="en-US" smtClean="0"/>
              <a:t>4/25/24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020DC-D4C3-4631-82CB-4EC68631FFD7}" type="slidenum">
              <a:rPr lang="en-US" smtClean="0"/>
              <a:t>‹#›</a:t>
            </a:fld>
            <a:endParaRPr lang="en-US"/>
          </a:p>
        </p:txBody>
      </p:sp>
    </p:spTree>
    <p:extLst>
      <p:ext uri="{BB962C8B-B14F-4D97-AF65-F5344CB8AC3E}">
        <p14:creationId xmlns:p14="http://schemas.microsoft.com/office/powerpoint/2010/main" val="10963171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83517791"/>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74409150"/>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28245038"/>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52760443"/>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97305955"/>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4006997"/>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5753-CE33-5943-B162-A89A16CF2AD6}"/>
              </a:ext>
            </a:extLst>
          </p:cNvPr>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A8C596E-8DDD-304A-8650-0AC788BCB4DA}"/>
              </a:ext>
            </a:extLst>
          </p:cNvPr>
          <p:cNvSpPr>
            <a:spLocks noGrp="1"/>
          </p:cNvSpPr>
          <p:nvPr>
            <p:ph sz="half" idx="1"/>
          </p:nvPr>
        </p:nvSpPr>
        <p:spPr>
          <a:xfrm>
            <a:off x="838200" y="1825625"/>
            <a:ext cx="5181600" cy="4351338"/>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0857A-4CB6-2540-8D78-911D713F5079}"/>
              </a:ext>
            </a:extLst>
          </p:cNvPr>
          <p:cNvSpPr>
            <a:spLocks noGrp="1"/>
          </p:cNvSpPr>
          <p:nvPr>
            <p:ph sz="half" idx="2"/>
          </p:nvPr>
        </p:nvSpPr>
        <p:spPr>
          <a:xfrm>
            <a:off x="6172200" y="1825625"/>
            <a:ext cx="5181600" cy="4351338"/>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070A62-55D7-F44B-97F1-80F5B3980735}"/>
              </a:ext>
            </a:extLst>
          </p:cNvPr>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9C997911-A191-7B4F-8D4F-A16218185B62}" type="datetimeFigureOut">
              <a:rPr lang="en-US" smtClean="0"/>
              <a:pPr/>
              <a:t>4/25/24</a:t>
            </a:fld>
            <a:endParaRPr lang="en-US">
              <a:cs typeface="Calibri" panose="020F0502020204030204" pitchFamily="34" charset="0"/>
            </a:endParaRPr>
          </a:p>
        </p:txBody>
      </p:sp>
      <p:sp>
        <p:nvSpPr>
          <p:cNvPr id="6" name="Footer Placeholder 5">
            <a:extLst>
              <a:ext uri="{FF2B5EF4-FFF2-40B4-BE49-F238E27FC236}">
                <a16:creationId xmlns:a16="http://schemas.microsoft.com/office/drawing/2014/main" id="{D5780A0B-77A9-5946-84D1-84D9ADDD6CC4}"/>
              </a:ext>
            </a:extLst>
          </p:cNvPr>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en-US">
              <a:cs typeface="Calibri" panose="020F0502020204030204" pitchFamily="34" charset="0"/>
            </a:endParaRPr>
          </a:p>
        </p:txBody>
      </p:sp>
      <p:sp>
        <p:nvSpPr>
          <p:cNvPr id="7" name="Slide Number Placeholder 6">
            <a:extLst>
              <a:ext uri="{FF2B5EF4-FFF2-40B4-BE49-F238E27FC236}">
                <a16:creationId xmlns:a16="http://schemas.microsoft.com/office/drawing/2014/main" id="{61E8A763-3F15-AA44-A894-7ABA226006E8}"/>
              </a:ext>
            </a:extLst>
          </p:cNvPr>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25E259E8-C89C-8447-A56A-8846C2A76F08}" type="slidenum">
              <a:rPr lang="en-US" smtClean="0"/>
              <a:pPr/>
              <a:t>‹#›</a:t>
            </a:fld>
            <a:endParaRPr lang="en-US">
              <a:cs typeface="Calibri" panose="020F0502020204030204" pitchFamily="34" charset="0"/>
            </a:endParaRPr>
          </a:p>
        </p:txBody>
      </p:sp>
    </p:spTree>
    <p:extLst>
      <p:ext uri="{BB962C8B-B14F-4D97-AF65-F5344CB8AC3E}">
        <p14:creationId xmlns:p14="http://schemas.microsoft.com/office/powerpoint/2010/main" val="39845606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8259985"/>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87401337"/>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45420591"/>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40462496"/>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63BB71-7688-4838-91AC-994C84978F8F}" type="datetimeFigureOut">
              <a:rPr lang="en-US" smtClean="0">
                <a:solidFill>
                  <a:prstClr val="black">
                    <a:tint val="75000"/>
                  </a:prstClr>
                </a:solidFill>
                <a:latin typeface="Calibri"/>
              </a:rPr>
              <a:pPr/>
              <a:t>4/25/24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B85125-DD5C-48C8-A993-B2A141AC4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77148522"/>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44550" y="889000"/>
            <a:ext cx="10502900" cy="5080000"/>
          </a:xfrm>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132834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D273-7041-B54F-93B5-38C39643FD45}"/>
              </a:ext>
            </a:extLst>
          </p:cNvPr>
          <p:cNvSpPr>
            <a:spLocks noGrp="1"/>
          </p:cNvSpPr>
          <p:nvPr>
            <p:ph type="title"/>
          </p:nvPr>
        </p:nvSpPr>
        <p:spPr>
          <a:xfrm>
            <a:off x="839788" y="365125"/>
            <a:ext cx="10515600" cy="1325563"/>
          </a:xfrm>
        </p:spPr>
        <p:txBody>
          <a:bodyPr/>
          <a:lstStyle>
            <a:lvl1pPr>
              <a:defRPr>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6B70FC99-4B61-C242-9E2D-F0CB34BD0F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8F55AD-9A54-E542-ABF7-9C0B48F63E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BA48EF-B112-F942-87FB-162F58519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BEF868-347B-AD47-A6DA-E43D142F3B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C633D-C1E6-0548-8E0D-CE107DC6932E}"/>
              </a:ext>
            </a:extLst>
          </p:cNvPr>
          <p:cNvSpPr>
            <a:spLocks noGrp="1"/>
          </p:cNvSpPr>
          <p:nvPr>
            <p:ph type="dt" sz="half" idx="10"/>
          </p:nvPr>
        </p:nvSpPr>
        <p:spPr/>
        <p:txBody>
          <a:bodyPr/>
          <a:lstStyle/>
          <a:p>
            <a:fld id="{9C997911-A191-7B4F-8D4F-A16218185B62}" type="datetimeFigureOut">
              <a:rPr lang="en-US" smtClean="0"/>
              <a:t>4/25/24</a:t>
            </a:fld>
            <a:endParaRPr lang="en-US"/>
          </a:p>
        </p:txBody>
      </p:sp>
      <p:sp>
        <p:nvSpPr>
          <p:cNvPr id="8" name="Footer Placeholder 7">
            <a:extLst>
              <a:ext uri="{FF2B5EF4-FFF2-40B4-BE49-F238E27FC236}">
                <a16:creationId xmlns:a16="http://schemas.microsoft.com/office/drawing/2014/main" id="{05FA9A7A-72BA-AB46-AD93-18FE4AA8C8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81E403-8B8D-B642-9A71-DE251B1BDF89}"/>
              </a:ext>
            </a:extLst>
          </p:cNvPr>
          <p:cNvSpPr>
            <a:spLocks noGrp="1"/>
          </p:cNvSpPr>
          <p:nvPr>
            <p:ph type="sldNum" sz="quarter" idx="12"/>
          </p:nvPr>
        </p:nvSpPr>
        <p:spPr/>
        <p:txBody>
          <a:bodyPr/>
          <a:lstStyle/>
          <a:p>
            <a:fld id="{25E259E8-C89C-8447-A56A-8846C2A76F08}" type="slidenum">
              <a:rPr lang="en-US" smtClean="0"/>
              <a:t>‹#›</a:t>
            </a:fld>
            <a:endParaRPr lang="en-US"/>
          </a:p>
        </p:txBody>
      </p:sp>
    </p:spTree>
    <p:extLst>
      <p:ext uri="{BB962C8B-B14F-4D97-AF65-F5344CB8AC3E}">
        <p14:creationId xmlns:p14="http://schemas.microsoft.com/office/powerpoint/2010/main" val="1591387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F668-C5CB-C54C-B2E8-2321D44C50E5}"/>
              </a:ext>
            </a:extLst>
          </p:cNvPr>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30E12B07-4C68-BC49-B60B-9A17E992EBE8}"/>
              </a:ext>
            </a:extLst>
          </p:cNvPr>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9C997911-A191-7B4F-8D4F-A16218185B62}" type="datetimeFigureOut">
              <a:rPr lang="en-US" smtClean="0"/>
              <a:pPr/>
              <a:t>4/25/24</a:t>
            </a:fld>
            <a:endParaRPr lang="en-US">
              <a:cs typeface="Calibri" panose="020F0502020204030204" pitchFamily="34" charset="0"/>
            </a:endParaRPr>
          </a:p>
        </p:txBody>
      </p:sp>
      <p:sp>
        <p:nvSpPr>
          <p:cNvPr id="4" name="Footer Placeholder 3">
            <a:extLst>
              <a:ext uri="{FF2B5EF4-FFF2-40B4-BE49-F238E27FC236}">
                <a16:creationId xmlns:a16="http://schemas.microsoft.com/office/drawing/2014/main" id="{A8274B70-F049-B34C-A769-62F2294DE24F}"/>
              </a:ext>
            </a:extLst>
          </p:cNvPr>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en-US">
              <a:cs typeface="Calibri" panose="020F0502020204030204" pitchFamily="34" charset="0"/>
            </a:endParaRPr>
          </a:p>
        </p:txBody>
      </p:sp>
      <p:sp>
        <p:nvSpPr>
          <p:cNvPr id="5" name="Slide Number Placeholder 4">
            <a:extLst>
              <a:ext uri="{FF2B5EF4-FFF2-40B4-BE49-F238E27FC236}">
                <a16:creationId xmlns:a16="http://schemas.microsoft.com/office/drawing/2014/main" id="{E69BF74D-D7BE-9448-AF6B-FF0BB7992509}"/>
              </a:ext>
            </a:extLst>
          </p:cNvPr>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25E259E8-C89C-8447-A56A-8846C2A76F08}" type="slidenum">
              <a:rPr lang="en-US" smtClean="0"/>
              <a:pPr/>
              <a:t>‹#›</a:t>
            </a:fld>
            <a:endParaRPr lang="en-US">
              <a:cs typeface="Calibri" panose="020F0502020204030204" pitchFamily="34" charset="0"/>
            </a:endParaRPr>
          </a:p>
        </p:txBody>
      </p:sp>
    </p:spTree>
    <p:extLst>
      <p:ext uri="{BB962C8B-B14F-4D97-AF65-F5344CB8AC3E}">
        <p14:creationId xmlns:p14="http://schemas.microsoft.com/office/powerpoint/2010/main" val="4038274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779A7F-9066-674C-90E4-315C07EF6A2F}"/>
              </a:ext>
            </a:extLst>
          </p:cNvPr>
          <p:cNvSpPr>
            <a:spLocks noGrp="1"/>
          </p:cNvSpPr>
          <p:nvPr>
            <p:ph type="dt" sz="half" idx="10"/>
          </p:nvPr>
        </p:nvSpPr>
        <p:spPr/>
        <p:txBody>
          <a:bodyPr/>
          <a:lstStyle/>
          <a:p>
            <a:fld id="{9C997911-A191-7B4F-8D4F-A16218185B62}" type="datetimeFigureOut">
              <a:rPr lang="en-US" smtClean="0"/>
              <a:t>4/25/24</a:t>
            </a:fld>
            <a:endParaRPr lang="en-US"/>
          </a:p>
        </p:txBody>
      </p:sp>
      <p:sp>
        <p:nvSpPr>
          <p:cNvPr id="3" name="Footer Placeholder 2">
            <a:extLst>
              <a:ext uri="{FF2B5EF4-FFF2-40B4-BE49-F238E27FC236}">
                <a16:creationId xmlns:a16="http://schemas.microsoft.com/office/drawing/2014/main" id="{8A68CB64-319E-4543-952A-8B4B6B3716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629E3F-1D1F-2A44-9C70-8D857805723F}"/>
              </a:ext>
            </a:extLst>
          </p:cNvPr>
          <p:cNvSpPr>
            <a:spLocks noGrp="1"/>
          </p:cNvSpPr>
          <p:nvPr>
            <p:ph type="sldNum" sz="quarter" idx="12"/>
          </p:nvPr>
        </p:nvSpPr>
        <p:spPr/>
        <p:txBody>
          <a:bodyPr/>
          <a:lstStyle/>
          <a:p>
            <a:fld id="{25E259E8-C89C-8447-A56A-8846C2A76F08}" type="slidenum">
              <a:rPr lang="en-US" smtClean="0"/>
              <a:t>‹#›</a:t>
            </a:fld>
            <a:endParaRPr lang="en-US"/>
          </a:p>
        </p:txBody>
      </p:sp>
    </p:spTree>
    <p:extLst>
      <p:ext uri="{BB962C8B-B14F-4D97-AF65-F5344CB8AC3E}">
        <p14:creationId xmlns:p14="http://schemas.microsoft.com/office/powerpoint/2010/main" val="2385055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82FB-C53C-1646-B396-D57B9F9F1915}"/>
              </a:ext>
            </a:extLst>
          </p:cNvPr>
          <p:cNvSpPr>
            <a:spLocks noGrp="1"/>
          </p:cNvSpPr>
          <p:nvPr>
            <p:ph type="title"/>
          </p:nvPr>
        </p:nvSpPr>
        <p:spPr>
          <a:xfrm>
            <a:off x="839788" y="457200"/>
            <a:ext cx="3932237" cy="1600200"/>
          </a:xfrm>
        </p:spPr>
        <p:txBody>
          <a:bodyPr anchor="b"/>
          <a:lstStyle>
            <a:lvl1pPr>
              <a:defRPr sz="3200">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6805981-EC43-D54F-8CF3-ADADF7CF8528}"/>
              </a:ext>
            </a:extLst>
          </p:cNvPr>
          <p:cNvSpPr>
            <a:spLocks noGrp="1"/>
          </p:cNvSpPr>
          <p:nvPr>
            <p:ph idx="1"/>
          </p:nvPr>
        </p:nvSpPr>
        <p:spPr>
          <a:xfrm>
            <a:off x="5183188" y="987425"/>
            <a:ext cx="6172200" cy="4873625"/>
          </a:xfrm>
        </p:spPr>
        <p:txBody>
          <a:bodyPr/>
          <a:lstStyle>
            <a:lvl1pPr>
              <a:defRPr sz="3200">
                <a:latin typeface="Calibri" panose="020F0502020204030204" pitchFamily="34" charset="0"/>
                <a:cs typeface="Calibri" panose="020F0502020204030204" pitchFamily="34" charset="0"/>
              </a:defRPr>
            </a:lvl1pPr>
            <a:lvl2pPr>
              <a:defRPr sz="2800">
                <a:latin typeface="Calibri" panose="020F0502020204030204" pitchFamily="34" charset="0"/>
                <a:cs typeface="Calibri" panose="020F0502020204030204" pitchFamily="34" charset="0"/>
              </a:defRPr>
            </a:lvl2pPr>
            <a:lvl3pPr>
              <a:defRPr sz="2400">
                <a:latin typeface="Calibri" panose="020F0502020204030204" pitchFamily="34" charset="0"/>
                <a:cs typeface="Calibri" panose="020F0502020204030204" pitchFamily="34" charset="0"/>
              </a:defRPr>
            </a:lvl3pPr>
            <a:lvl4pPr>
              <a:defRPr sz="2000">
                <a:latin typeface="Calibri" panose="020F0502020204030204" pitchFamily="34" charset="0"/>
                <a:cs typeface="Calibri" panose="020F0502020204030204" pitchFamily="34" charset="0"/>
              </a:defRPr>
            </a:lvl4pPr>
            <a:lvl5pPr>
              <a:defRPr sz="2000">
                <a:latin typeface="Calibri" panose="020F0502020204030204" pitchFamily="34" charset="0"/>
                <a:cs typeface="Calibri" panose="020F050202020403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7909C7-6C37-C845-85CC-6B62A982DE7B}"/>
              </a:ext>
            </a:extLst>
          </p:cNvPr>
          <p:cNvSpPr>
            <a:spLocks noGrp="1"/>
          </p:cNvSpPr>
          <p:nvPr>
            <p:ph type="body" sz="half" idx="2"/>
          </p:nvPr>
        </p:nvSpPr>
        <p:spPr>
          <a:xfrm>
            <a:off x="839788" y="2057400"/>
            <a:ext cx="3932237" cy="3811588"/>
          </a:xfrm>
        </p:spPr>
        <p:txBody>
          <a:bodyPr/>
          <a:lstStyle>
            <a:lvl1pPr marL="0" indent="0">
              <a:buNone/>
              <a:defRPr sz="1600">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853086-5B1F-D741-85CB-9617FF1B6B0B}"/>
              </a:ext>
            </a:extLst>
          </p:cNvPr>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9C997911-A191-7B4F-8D4F-A16218185B62}" type="datetimeFigureOut">
              <a:rPr lang="en-US" smtClean="0"/>
              <a:pPr/>
              <a:t>4/25/24</a:t>
            </a:fld>
            <a:endParaRPr lang="en-US">
              <a:cs typeface="Calibri" panose="020F0502020204030204" pitchFamily="34" charset="0"/>
            </a:endParaRPr>
          </a:p>
        </p:txBody>
      </p:sp>
      <p:sp>
        <p:nvSpPr>
          <p:cNvPr id="6" name="Footer Placeholder 5">
            <a:extLst>
              <a:ext uri="{FF2B5EF4-FFF2-40B4-BE49-F238E27FC236}">
                <a16:creationId xmlns:a16="http://schemas.microsoft.com/office/drawing/2014/main" id="{E7B4ED75-8F5B-9A46-A9A7-8D4F02F60CDF}"/>
              </a:ext>
            </a:extLst>
          </p:cNvPr>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en-US">
              <a:cs typeface="Calibri" panose="020F0502020204030204" pitchFamily="34" charset="0"/>
            </a:endParaRPr>
          </a:p>
        </p:txBody>
      </p:sp>
      <p:sp>
        <p:nvSpPr>
          <p:cNvPr id="7" name="Slide Number Placeholder 6">
            <a:extLst>
              <a:ext uri="{FF2B5EF4-FFF2-40B4-BE49-F238E27FC236}">
                <a16:creationId xmlns:a16="http://schemas.microsoft.com/office/drawing/2014/main" id="{9C9DE1BC-C33B-7248-AAAE-2DCE8C053672}"/>
              </a:ext>
            </a:extLst>
          </p:cNvPr>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25E259E8-C89C-8447-A56A-8846C2A76F08}" type="slidenum">
              <a:rPr lang="en-US" smtClean="0"/>
              <a:pPr/>
              <a:t>‹#›</a:t>
            </a:fld>
            <a:endParaRPr lang="en-US">
              <a:cs typeface="Calibri" panose="020F0502020204030204" pitchFamily="34" charset="0"/>
            </a:endParaRPr>
          </a:p>
        </p:txBody>
      </p:sp>
    </p:spTree>
    <p:extLst>
      <p:ext uri="{BB962C8B-B14F-4D97-AF65-F5344CB8AC3E}">
        <p14:creationId xmlns:p14="http://schemas.microsoft.com/office/powerpoint/2010/main" val="1318739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CA59-28F8-A244-B751-2DD3C038B320}"/>
              </a:ext>
            </a:extLst>
          </p:cNvPr>
          <p:cNvSpPr>
            <a:spLocks noGrp="1"/>
          </p:cNvSpPr>
          <p:nvPr>
            <p:ph type="title"/>
          </p:nvPr>
        </p:nvSpPr>
        <p:spPr>
          <a:xfrm>
            <a:off x="839788" y="457200"/>
            <a:ext cx="3932237" cy="1600200"/>
          </a:xfrm>
        </p:spPr>
        <p:txBody>
          <a:bodyPr anchor="b"/>
          <a:lstStyle>
            <a:lvl1pPr>
              <a:defRPr sz="3200">
                <a:latin typeface="Calibri" panose="020F0502020204030204" pitchFamily="34" charset="0"/>
                <a:cs typeface="Calibri" panose="020F050202020403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3BA3849E-E9E6-AF41-A45B-0DCBD02E96CE}"/>
              </a:ext>
            </a:extLst>
          </p:cNvPr>
          <p:cNvSpPr>
            <a:spLocks noGrp="1"/>
          </p:cNvSpPr>
          <p:nvPr>
            <p:ph type="pic" idx="1"/>
          </p:nvPr>
        </p:nvSpPr>
        <p:spPr>
          <a:xfrm>
            <a:off x="5183188" y="987425"/>
            <a:ext cx="6172200" cy="4873625"/>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CDEB87-7B92-FC46-A15F-9338F7370629}"/>
              </a:ext>
            </a:extLst>
          </p:cNvPr>
          <p:cNvSpPr>
            <a:spLocks noGrp="1"/>
          </p:cNvSpPr>
          <p:nvPr>
            <p:ph type="body" sz="half" idx="2"/>
          </p:nvPr>
        </p:nvSpPr>
        <p:spPr>
          <a:xfrm>
            <a:off x="839788" y="2057400"/>
            <a:ext cx="3932237" cy="3811588"/>
          </a:xfrm>
        </p:spPr>
        <p:txBody>
          <a:bodyPr/>
          <a:lstStyle>
            <a:lvl1pPr marL="0" indent="0">
              <a:buNone/>
              <a:defRPr sz="1600">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B3747-E939-4E4D-B13A-76E30E8D861F}"/>
              </a:ext>
            </a:extLst>
          </p:cNvPr>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9C997911-A191-7B4F-8D4F-A16218185B62}" type="datetimeFigureOut">
              <a:rPr lang="en-US" smtClean="0"/>
              <a:pPr/>
              <a:t>4/25/24</a:t>
            </a:fld>
            <a:endParaRPr lang="en-US">
              <a:cs typeface="Calibri" panose="020F0502020204030204" pitchFamily="34" charset="0"/>
            </a:endParaRPr>
          </a:p>
        </p:txBody>
      </p:sp>
      <p:sp>
        <p:nvSpPr>
          <p:cNvPr id="6" name="Footer Placeholder 5">
            <a:extLst>
              <a:ext uri="{FF2B5EF4-FFF2-40B4-BE49-F238E27FC236}">
                <a16:creationId xmlns:a16="http://schemas.microsoft.com/office/drawing/2014/main" id="{43B7784E-7DFD-9049-99AD-F2D7E2E66626}"/>
              </a:ext>
            </a:extLst>
          </p:cNvPr>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en-US">
              <a:cs typeface="Calibri" panose="020F0502020204030204" pitchFamily="34" charset="0"/>
            </a:endParaRPr>
          </a:p>
        </p:txBody>
      </p:sp>
      <p:sp>
        <p:nvSpPr>
          <p:cNvPr id="7" name="Slide Number Placeholder 6">
            <a:extLst>
              <a:ext uri="{FF2B5EF4-FFF2-40B4-BE49-F238E27FC236}">
                <a16:creationId xmlns:a16="http://schemas.microsoft.com/office/drawing/2014/main" id="{D23050FA-C4B3-4E48-96EB-3E8611A23F8D}"/>
              </a:ext>
            </a:extLst>
          </p:cNvPr>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25E259E8-C89C-8447-A56A-8846C2A76F08}" type="slidenum">
              <a:rPr lang="en-US" smtClean="0"/>
              <a:pPr/>
              <a:t>‹#›</a:t>
            </a:fld>
            <a:endParaRPr lang="en-US">
              <a:cs typeface="Calibri" panose="020F0502020204030204" pitchFamily="34" charset="0"/>
            </a:endParaRPr>
          </a:p>
        </p:txBody>
      </p:sp>
    </p:spTree>
    <p:extLst>
      <p:ext uri="{BB962C8B-B14F-4D97-AF65-F5344CB8AC3E}">
        <p14:creationId xmlns:p14="http://schemas.microsoft.com/office/powerpoint/2010/main" val="202405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8D3336-E1DE-2C4F-842E-014772C38A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DE81D1-270E-C646-91B1-1EA06E2B9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A8733-5935-484A-935C-C24757E154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97911-A191-7B4F-8D4F-A16218185B62}" type="datetimeFigureOut">
              <a:rPr lang="en-US" smtClean="0"/>
              <a:t>4/25/24</a:t>
            </a:fld>
            <a:endParaRPr lang="en-US"/>
          </a:p>
        </p:txBody>
      </p:sp>
      <p:sp>
        <p:nvSpPr>
          <p:cNvPr id="5" name="Footer Placeholder 4">
            <a:extLst>
              <a:ext uri="{FF2B5EF4-FFF2-40B4-BE49-F238E27FC236}">
                <a16:creationId xmlns:a16="http://schemas.microsoft.com/office/drawing/2014/main" id="{8F48EABE-012E-8F41-901D-AE972BFA59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1E8B63-F9B3-5244-99B7-A91ECAB721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E259E8-C89C-8447-A56A-8846C2A76F08}" type="slidenum">
              <a:rPr lang="en-US" smtClean="0"/>
              <a:t>‹#›</a:t>
            </a:fld>
            <a:endParaRPr lang="en-US"/>
          </a:p>
        </p:txBody>
      </p:sp>
    </p:spTree>
    <p:extLst>
      <p:ext uri="{BB962C8B-B14F-4D97-AF65-F5344CB8AC3E}">
        <p14:creationId xmlns:p14="http://schemas.microsoft.com/office/powerpoint/2010/main" val="86247405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A265E2-D162-4419-5BEB-C9116DB4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D51D87-A9CD-06BF-8EE5-E86584D41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30385B-370D-059B-4B93-2EB4DD1BC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7AF65-735C-1A48-864F-2248AAEE43EB}" type="datetimeFigureOut">
              <a:rPr lang="en-US" smtClean="0"/>
              <a:t>4/25/24</a:t>
            </a:fld>
            <a:endParaRPr lang="en-US"/>
          </a:p>
        </p:txBody>
      </p:sp>
      <p:sp>
        <p:nvSpPr>
          <p:cNvPr id="5" name="Footer Placeholder 4">
            <a:extLst>
              <a:ext uri="{FF2B5EF4-FFF2-40B4-BE49-F238E27FC236}">
                <a16:creationId xmlns:a16="http://schemas.microsoft.com/office/drawing/2014/main" id="{ED88D2BF-A0A6-3A71-D96A-6F8F4D76AF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2DF9F6-6F97-239B-178F-A9DAAE285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851A95-0EB4-4F4F-B4E0-1A51D1940194}" type="slidenum">
              <a:rPr lang="en-US" smtClean="0"/>
              <a:t>‹#›</a:t>
            </a:fld>
            <a:endParaRPr lang="en-US"/>
          </a:p>
        </p:txBody>
      </p:sp>
    </p:spTree>
    <p:extLst>
      <p:ext uri="{BB962C8B-B14F-4D97-AF65-F5344CB8AC3E}">
        <p14:creationId xmlns:p14="http://schemas.microsoft.com/office/powerpoint/2010/main" val="65937469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311AB-6167-415B-9ADF-C81DF35030F6}" type="datetimeFigureOut">
              <a:rPr lang="en-US" smtClean="0"/>
              <a:t>4/25/24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020DC-D4C3-4631-82CB-4EC68631FFD7}" type="slidenum">
              <a:rPr lang="en-US" smtClean="0"/>
              <a:t>‹#›</a:t>
            </a:fld>
            <a:endParaRPr lang="en-US"/>
          </a:p>
        </p:txBody>
      </p:sp>
    </p:spTree>
    <p:extLst>
      <p:ext uri="{BB962C8B-B14F-4D97-AF65-F5344CB8AC3E}">
        <p14:creationId xmlns:p14="http://schemas.microsoft.com/office/powerpoint/2010/main" val="311770328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48736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914401"/>
            <a:ext cx="10972800" cy="5211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63BB71-7688-4838-91AC-994C84978F8F}" type="datetimeFigureOut">
              <a:rPr lang="en-US" smtClean="0">
                <a:solidFill>
                  <a:prstClr val="black">
                    <a:tint val="75000"/>
                  </a:prstClr>
                </a:solidFill>
              </a:rPr>
              <a:pPr/>
              <a:t>4/25/24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85125-DD5C-48C8-A993-B2A141AC4D7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39113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xStyles>
    <p:titleStyle>
      <a:lvl1pPr algn="ctr"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9.png"/><Relationship Id="rId4" Type="http://schemas.openxmlformats.org/officeDocument/2006/relationships/image" Target="../media/image3.emf"/><Relationship Id="rId9" Type="http://schemas.openxmlformats.org/officeDocument/2006/relationships/image" Target="../media/image8.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9.png"/><Relationship Id="rId4" Type="http://schemas.openxmlformats.org/officeDocument/2006/relationships/image" Target="../media/image3.emf"/><Relationship Id="rId9" Type="http://schemas.openxmlformats.org/officeDocument/2006/relationships/image" Target="../media/image8.emf"/></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slideLayout" Target="../slideLayouts/slideLayout15.xml"/><Relationship Id="rId5" Type="http://schemas.openxmlformats.org/officeDocument/2006/relationships/image" Target="../media/image13.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986318" y="2432955"/>
            <a:ext cx="10226211" cy="747060"/>
          </a:xfrm>
        </p:spPr>
        <p:txBody>
          <a:bodyPr>
            <a:normAutofit/>
          </a:bodyPr>
          <a:lstStyle/>
          <a:p>
            <a:r>
              <a:rPr lang="en-US" sz="4000" b="1" dirty="0"/>
              <a:t>Rethinking Research for Critical Infrastructure </a:t>
            </a:r>
          </a:p>
        </p:txBody>
      </p:sp>
      <p:sp>
        <p:nvSpPr>
          <p:cNvPr id="5" name="Subtitle 2"/>
          <p:cNvSpPr txBox="1">
            <a:spLocks/>
          </p:cNvSpPr>
          <p:nvPr/>
        </p:nvSpPr>
        <p:spPr bwMode="auto">
          <a:xfrm>
            <a:off x="1524000" y="3291347"/>
            <a:ext cx="9144000" cy="351766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itchFamily="-111" charset="-128"/>
                <a:cs typeface="+mn-cs"/>
              </a:rPr>
              <a:t>David Alderson, PhD</a:t>
            </a:r>
          </a:p>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itchFamily="-111" charset="-128"/>
                <a:cs typeface="+mn-cs"/>
              </a:rPr>
              <a:t>Professor, Operations Research Department</a:t>
            </a:r>
          </a:p>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itchFamily="-111" charset="-128"/>
                <a:cs typeface="+mn-cs"/>
              </a:rPr>
              <a:t>Executive Director, Center for Infrastructure Defense</a:t>
            </a:r>
          </a:p>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itchFamily="-111" charset="-128"/>
                <a:cs typeface="+mn-cs"/>
              </a:rPr>
              <a:t>Naval Postgraduate School, Monterey, CA</a:t>
            </a:r>
          </a:p>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itchFamily="-111" charset="-128"/>
                <a:cs typeface="+mn-cs"/>
              </a:rPr>
              <a:t> </a:t>
            </a:r>
          </a:p>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itchFamily="-111" charset="-128"/>
                <a:cs typeface="+mn-cs"/>
              </a:rPr>
              <a:t>Visiting Scientist, Adaptive Capacity Labs</a:t>
            </a:r>
          </a:p>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itchFamily="-111" charset="-128"/>
              <a:cs typeface="+mn-cs"/>
            </a:endParaRPr>
          </a:p>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itchFamily="-111" charset="-128"/>
                <a:cs typeface="+mn-cs"/>
              </a:rPr>
              <a:t>April 2024</a:t>
            </a:r>
          </a:p>
        </p:txBody>
      </p:sp>
      <p:sp>
        <p:nvSpPr>
          <p:cNvPr id="3" name="TextBox 2"/>
          <p:cNvSpPr txBox="1"/>
          <p:nvPr/>
        </p:nvSpPr>
        <p:spPr>
          <a:xfrm>
            <a:off x="3018972" y="195943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itchFamily="-111" charset="0"/>
              <a:ea typeface="ＭＳ Ｐゴシック" pitchFamily="-111" charset="-128"/>
              <a:cs typeface="+mn-cs"/>
            </a:endParaRPr>
          </a:p>
        </p:txBody>
      </p:sp>
      <p:grpSp>
        <p:nvGrpSpPr>
          <p:cNvPr id="6" name="Group 5">
            <a:extLst>
              <a:ext uri="{FF2B5EF4-FFF2-40B4-BE49-F238E27FC236}">
                <a16:creationId xmlns:a16="http://schemas.microsoft.com/office/drawing/2014/main" id="{28478BA0-A001-4B7B-953E-59FDDC6C6339}"/>
              </a:ext>
            </a:extLst>
          </p:cNvPr>
          <p:cNvGrpSpPr>
            <a:grpSpLocks noChangeAspect="1"/>
          </p:cNvGrpSpPr>
          <p:nvPr/>
        </p:nvGrpSpPr>
        <p:grpSpPr>
          <a:xfrm>
            <a:off x="3479736" y="109574"/>
            <a:ext cx="4914251" cy="2311379"/>
            <a:chOff x="1123122" y="103976"/>
            <a:chExt cx="6095558" cy="2866998"/>
          </a:xfrm>
        </p:grpSpPr>
        <p:pic>
          <p:nvPicPr>
            <p:cNvPr id="7" name="Picture 6">
              <a:extLst>
                <a:ext uri="{FF2B5EF4-FFF2-40B4-BE49-F238E27FC236}">
                  <a16:creationId xmlns:a16="http://schemas.microsoft.com/office/drawing/2014/main" id="{770DE5CC-2FC7-426E-9D83-BB3A02DCB1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312"/>
            <a:stretch/>
          </p:blipFill>
          <p:spPr>
            <a:xfrm>
              <a:off x="1123122" y="103977"/>
              <a:ext cx="3664592" cy="2866997"/>
            </a:xfrm>
            <a:prstGeom prst="rect">
              <a:avLst/>
            </a:prstGeom>
          </p:spPr>
        </p:pic>
        <p:pic>
          <p:nvPicPr>
            <p:cNvPr id="8" name="Picture 7">
              <a:extLst>
                <a:ext uri="{FF2B5EF4-FFF2-40B4-BE49-F238E27FC236}">
                  <a16:creationId xmlns:a16="http://schemas.microsoft.com/office/drawing/2014/main" id="{5F252264-6000-4E19-8E64-3524275FEA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7862"/>
            <a:stretch/>
          </p:blipFill>
          <p:spPr>
            <a:xfrm>
              <a:off x="4494718" y="103976"/>
              <a:ext cx="2723962" cy="2866997"/>
            </a:xfrm>
            <a:prstGeom prst="rect">
              <a:avLst/>
            </a:prstGeom>
          </p:spPr>
        </p:pic>
      </p:grpSp>
      <p:sp>
        <p:nvSpPr>
          <p:cNvPr id="2" name="TextBox 1">
            <a:extLst>
              <a:ext uri="{FF2B5EF4-FFF2-40B4-BE49-F238E27FC236}">
                <a16:creationId xmlns:a16="http://schemas.microsoft.com/office/drawing/2014/main" id="{9905D8C2-47B8-63D5-D37B-97884CEA834A}"/>
              </a:ext>
            </a:extLst>
          </p:cNvPr>
          <p:cNvSpPr txBox="1"/>
          <p:nvPr/>
        </p:nvSpPr>
        <p:spPr>
          <a:xfrm>
            <a:off x="205484" y="6561912"/>
            <a:ext cx="11986516" cy="253916"/>
          </a:xfrm>
          <a:prstGeom prst="rect">
            <a:avLst/>
          </a:prstGeom>
          <a:noFill/>
        </p:spPr>
        <p:txBody>
          <a:bodyPr wrap="square" rtlCol="0">
            <a:spAutoFit/>
          </a:bodyPr>
          <a:lstStyle/>
          <a:p>
            <a:pPr algn="ctr"/>
            <a:r>
              <a:rPr lang="en-US" sz="1050" dirty="0">
                <a:solidFill>
                  <a:schemeClr val="bg1">
                    <a:lumMod val="50000"/>
                  </a:schemeClr>
                </a:solidFill>
                <a:latin typeface="Poppins" pitchFamily="2" charset="77"/>
                <a:cs typeface="Poppins" pitchFamily="2" charset="77"/>
              </a:rPr>
              <a:t>The views expressed here represent the perspective of the authors only and do not necessarily reflect the policy of the Navy or Department of Defense.</a:t>
            </a:r>
          </a:p>
        </p:txBody>
      </p:sp>
    </p:spTree>
    <p:extLst>
      <p:ext uri="{BB962C8B-B14F-4D97-AF65-F5344CB8AC3E}">
        <p14:creationId xmlns:p14="http://schemas.microsoft.com/office/powerpoint/2010/main" val="2004452024"/>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818287-71E9-5D50-EE1B-8BC3F6C8B4E0}"/>
              </a:ext>
            </a:extLst>
          </p:cNvPr>
          <p:cNvSpPr>
            <a:spLocks noGrp="1"/>
          </p:cNvSpPr>
          <p:nvPr>
            <p:ph type="title"/>
          </p:nvPr>
        </p:nvSpPr>
        <p:spPr>
          <a:xfrm>
            <a:off x="838199" y="365125"/>
            <a:ext cx="10448109" cy="1325563"/>
          </a:xfrm>
        </p:spPr>
        <p:txBody>
          <a:bodyPr>
            <a:normAutofit/>
          </a:bodyPr>
          <a:lstStyle/>
          <a:p>
            <a:r>
              <a:rPr lang="en-US" dirty="0"/>
              <a:t>But Wait… An All-Too Common Pattern…</a:t>
            </a:r>
          </a:p>
        </p:txBody>
      </p:sp>
      <p:sp>
        <p:nvSpPr>
          <p:cNvPr id="5" name="Content Placeholder 4">
            <a:extLst>
              <a:ext uri="{FF2B5EF4-FFF2-40B4-BE49-F238E27FC236}">
                <a16:creationId xmlns:a16="http://schemas.microsoft.com/office/drawing/2014/main" id="{CCE34385-382B-F05E-1B0D-017903E73257}"/>
              </a:ext>
            </a:extLst>
          </p:cNvPr>
          <p:cNvSpPr>
            <a:spLocks noGrp="1"/>
          </p:cNvSpPr>
          <p:nvPr>
            <p:ph sz="half" idx="1"/>
          </p:nvPr>
        </p:nvSpPr>
        <p:spPr>
          <a:xfrm>
            <a:off x="838199" y="1690688"/>
            <a:ext cx="9436281" cy="2615746"/>
          </a:xfrm>
        </p:spPr>
        <p:txBody>
          <a:bodyPr>
            <a:noAutofit/>
          </a:bodyPr>
          <a:lstStyle/>
          <a:p>
            <a:r>
              <a:rPr lang="en-US" sz="3200" i="1" dirty="0"/>
              <a:t>According to Pl</a:t>
            </a:r>
            <a:r>
              <a:rPr lang="en-US" sz="3200" dirty="0"/>
              <a:t>an, things appear to be going great.</a:t>
            </a:r>
          </a:p>
          <a:p>
            <a:r>
              <a:rPr lang="en-US" sz="3200" dirty="0"/>
              <a:t>Getting better and better, or so it seems!</a:t>
            </a:r>
          </a:p>
          <a:p>
            <a:r>
              <a:rPr lang="en-US" sz="3200" dirty="0"/>
              <a:t>Until it isn’t.  And then it’s </a:t>
            </a:r>
            <a:r>
              <a:rPr lang="en-US" sz="3200" i="1" u="sng" dirty="0"/>
              <a:t>bad</a:t>
            </a:r>
            <a:r>
              <a:rPr lang="en-US" sz="3200" dirty="0"/>
              <a:t>…  </a:t>
            </a:r>
          </a:p>
          <a:p>
            <a:r>
              <a:rPr lang="en-US" sz="3200" dirty="0"/>
              <a:t>And unclear how to respond.</a:t>
            </a:r>
          </a:p>
        </p:txBody>
      </p:sp>
      <p:pic>
        <p:nvPicPr>
          <p:cNvPr id="2" name="Picture 1">
            <a:extLst>
              <a:ext uri="{FF2B5EF4-FFF2-40B4-BE49-F238E27FC236}">
                <a16:creationId xmlns:a16="http://schemas.microsoft.com/office/drawing/2014/main" id="{9120B684-1870-B218-D2B0-0C130B13CBEA}"/>
              </a:ext>
            </a:extLst>
          </p:cNvPr>
          <p:cNvPicPr>
            <a:picLocks noChangeAspect="1"/>
          </p:cNvPicPr>
          <p:nvPr/>
        </p:nvPicPr>
        <p:blipFill>
          <a:blip r:embed="rId2"/>
          <a:stretch>
            <a:fillRect/>
          </a:stretch>
        </p:blipFill>
        <p:spPr>
          <a:xfrm>
            <a:off x="236747" y="3901952"/>
            <a:ext cx="7772400" cy="1652104"/>
          </a:xfrm>
          <a:prstGeom prst="rect">
            <a:avLst/>
          </a:prstGeom>
          <a:ln>
            <a:solidFill>
              <a:schemeClr val="tx1"/>
            </a:solidFill>
          </a:ln>
        </p:spPr>
      </p:pic>
      <p:pic>
        <p:nvPicPr>
          <p:cNvPr id="9" name="Picture 8">
            <a:extLst>
              <a:ext uri="{FF2B5EF4-FFF2-40B4-BE49-F238E27FC236}">
                <a16:creationId xmlns:a16="http://schemas.microsoft.com/office/drawing/2014/main" id="{CD24FFC8-8952-18AB-0A42-A68F7AA9D34B}"/>
              </a:ext>
            </a:extLst>
          </p:cNvPr>
          <p:cNvPicPr>
            <a:picLocks noChangeAspect="1"/>
          </p:cNvPicPr>
          <p:nvPr/>
        </p:nvPicPr>
        <p:blipFill>
          <a:blip r:embed="rId3"/>
          <a:stretch>
            <a:fillRect/>
          </a:stretch>
        </p:blipFill>
        <p:spPr>
          <a:xfrm>
            <a:off x="1091410" y="4634258"/>
            <a:ext cx="7772400" cy="1858617"/>
          </a:xfrm>
          <a:prstGeom prst="rect">
            <a:avLst/>
          </a:prstGeom>
          <a:ln>
            <a:solidFill>
              <a:schemeClr val="tx1"/>
            </a:solidFill>
          </a:ln>
        </p:spPr>
      </p:pic>
      <p:pic>
        <p:nvPicPr>
          <p:cNvPr id="8" name="Picture 7">
            <a:extLst>
              <a:ext uri="{FF2B5EF4-FFF2-40B4-BE49-F238E27FC236}">
                <a16:creationId xmlns:a16="http://schemas.microsoft.com/office/drawing/2014/main" id="{8B6A4D45-C20B-9169-A21D-2B3077BFFC79}"/>
              </a:ext>
            </a:extLst>
          </p:cNvPr>
          <p:cNvPicPr>
            <a:picLocks noChangeAspect="1"/>
          </p:cNvPicPr>
          <p:nvPr/>
        </p:nvPicPr>
        <p:blipFill>
          <a:blip r:embed="rId4"/>
          <a:stretch>
            <a:fillRect/>
          </a:stretch>
        </p:blipFill>
        <p:spPr>
          <a:xfrm>
            <a:off x="2334122" y="5259003"/>
            <a:ext cx="7772400" cy="1708426"/>
          </a:xfrm>
          <a:prstGeom prst="rect">
            <a:avLst/>
          </a:prstGeom>
          <a:ln>
            <a:solidFill>
              <a:schemeClr val="tx1"/>
            </a:solidFill>
          </a:ln>
        </p:spPr>
      </p:pic>
      <p:pic>
        <p:nvPicPr>
          <p:cNvPr id="7" name="Picture 6">
            <a:extLst>
              <a:ext uri="{FF2B5EF4-FFF2-40B4-BE49-F238E27FC236}">
                <a16:creationId xmlns:a16="http://schemas.microsoft.com/office/drawing/2014/main" id="{E72166DA-DFFD-7347-D928-D8859DFD0159}"/>
              </a:ext>
            </a:extLst>
          </p:cNvPr>
          <p:cNvPicPr>
            <a:picLocks noChangeAspect="1"/>
          </p:cNvPicPr>
          <p:nvPr/>
        </p:nvPicPr>
        <p:blipFill>
          <a:blip r:embed="rId5"/>
          <a:stretch>
            <a:fillRect/>
          </a:stretch>
        </p:blipFill>
        <p:spPr>
          <a:xfrm>
            <a:off x="1904164" y="4104193"/>
            <a:ext cx="7772400" cy="1652104"/>
          </a:xfrm>
          <a:prstGeom prst="rect">
            <a:avLst/>
          </a:prstGeom>
          <a:ln>
            <a:solidFill>
              <a:schemeClr val="tx1"/>
            </a:solidFill>
          </a:ln>
        </p:spPr>
      </p:pic>
      <p:pic>
        <p:nvPicPr>
          <p:cNvPr id="12" name="Picture 11">
            <a:extLst>
              <a:ext uri="{FF2B5EF4-FFF2-40B4-BE49-F238E27FC236}">
                <a16:creationId xmlns:a16="http://schemas.microsoft.com/office/drawing/2014/main" id="{5B226FE2-A3D0-09F8-B3C0-A2D3FBCDAB76}"/>
              </a:ext>
            </a:extLst>
          </p:cNvPr>
          <p:cNvPicPr>
            <a:picLocks noChangeAspect="1"/>
          </p:cNvPicPr>
          <p:nvPr/>
        </p:nvPicPr>
        <p:blipFill>
          <a:blip r:embed="rId6"/>
          <a:stretch>
            <a:fillRect/>
          </a:stretch>
        </p:blipFill>
        <p:spPr>
          <a:xfrm>
            <a:off x="4246417" y="3977057"/>
            <a:ext cx="7772400" cy="1605169"/>
          </a:xfrm>
          <a:prstGeom prst="rect">
            <a:avLst/>
          </a:prstGeom>
          <a:ln>
            <a:solidFill>
              <a:schemeClr val="tx1"/>
            </a:solidFill>
          </a:ln>
        </p:spPr>
      </p:pic>
      <p:pic>
        <p:nvPicPr>
          <p:cNvPr id="10" name="Picture 9">
            <a:extLst>
              <a:ext uri="{FF2B5EF4-FFF2-40B4-BE49-F238E27FC236}">
                <a16:creationId xmlns:a16="http://schemas.microsoft.com/office/drawing/2014/main" id="{2BD6EA06-E3A9-3724-A7F7-D38DE457002B}"/>
              </a:ext>
            </a:extLst>
          </p:cNvPr>
          <p:cNvPicPr>
            <a:picLocks noChangeAspect="1"/>
          </p:cNvPicPr>
          <p:nvPr/>
        </p:nvPicPr>
        <p:blipFill>
          <a:blip r:embed="rId7"/>
          <a:stretch>
            <a:fillRect/>
          </a:stretch>
        </p:blipFill>
        <p:spPr>
          <a:xfrm>
            <a:off x="1536335" y="4955489"/>
            <a:ext cx="7772400" cy="1933713"/>
          </a:xfrm>
          <a:prstGeom prst="rect">
            <a:avLst/>
          </a:prstGeom>
          <a:ln>
            <a:solidFill>
              <a:schemeClr val="tx1"/>
            </a:solidFill>
          </a:ln>
        </p:spPr>
      </p:pic>
      <p:sp>
        <p:nvSpPr>
          <p:cNvPr id="3" name="TextBox 2">
            <a:extLst>
              <a:ext uri="{FF2B5EF4-FFF2-40B4-BE49-F238E27FC236}">
                <a16:creationId xmlns:a16="http://schemas.microsoft.com/office/drawing/2014/main" id="{2897B7B7-630F-DCA1-DDA0-2B4AC835279F}"/>
              </a:ext>
            </a:extLst>
          </p:cNvPr>
          <p:cNvSpPr txBox="1"/>
          <p:nvPr/>
        </p:nvSpPr>
        <p:spPr>
          <a:xfrm>
            <a:off x="1570708" y="160598"/>
            <a:ext cx="10448109" cy="523220"/>
          </a:xfrm>
          <a:prstGeom prst="rect">
            <a:avLst/>
          </a:prstGeom>
          <a:solidFill>
            <a:schemeClr val="accent4">
              <a:lumMod val="20000"/>
              <a:lumOff val="80000"/>
            </a:schemeClr>
          </a:solidFill>
          <a:ln>
            <a:solidFill>
              <a:schemeClr val="tx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things fail… they often do so </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cryptically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catastrophically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Picture 283">
            <a:extLst>
              <a:ext uri="{FF2B5EF4-FFF2-40B4-BE49-F238E27FC236}">
                <a16:creationId xmlns:a16="http://schemas.microsoft.com/office/drawing/2014/main" id="{8D8B9B5A-8584-0C42-F950-C6D8972C2856}"/>
              </a:ext>
            </a:extLst>
          </p:cNvPr>
          <p:cNvPicPr>
            <a:picLocks noChangeAspect="1" noChangeArrowheads="1"/>
          </p:cNvPicPr>
          <p:nvPr/>
        </p:nvPicPr>
        <p:blipFill>
          <a:blip r:embed="rId8"/>
          <a:srcRect l="32286" t="36285" r="32286" b="36287"/>
          <a:stretch>
            <a:fillRect/>
          </a:stretch>
        </p:blipFill>
        <p:spPr bwMode="auto">
          <a:xfrm>
            <a:off x="3017875" y="1611389"/>
            <a:ext cx="6156250" cy="3574597"/>
          </a:xfrm>
          <a:prstGeom prst="rect">
            <a:avLst/>
          </a:prstGeom>
          <a:noFill/>
          <a:ln w="9525" algn="ctr">
            <a:noFill/>
            <a:miter lim="800000"/>
            <a:headEnd/>
            <a:tailEnd/>
          </a:ln>
          <a:effectLst/>
        </p:spPr>
      </p:pic>
    </p:spTree>
    <p:extLst>
      <p:ext uri="{BB962C8B-B14F-4D97-AF65-F5344CB8AC3E}">
        <p14:creationId xmlns:p14="http://schemas.microsoft.com/office/powerpoint/2010/main" val="814306616"/>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818287-71E9-5D50-EE1B-8BC3F6C8B4E0}"/>
              </a:ext>
            </a:extLst>
          </p:cNvPr>
          <p:cNvSpPr>
            <a:spLocks noGrp="1"/>
          </p:cNvSpPr>
          <p:nvPr>
            <p:ph type="title"/>
          </p:nvPr>
        </p:nvSpPr>
        <p:spPr>
          <a:xfrm>
            <a:off x="838200" y="365125"/>
            <a:ext cx="4368800" cy="1325563"/>
          </a:xfrm>
        </p:spPr>
        <p:txBody>
          <a:bodyPr/>
          <a:lstStyle/>
          <a:p>
            <a:r>
              <a:rPr lang="en-US" dirty="0"/>
              <a:t>The Premise…</a:t>
            </a:r>
          </a:p>
        </p:txBody>
      </p:sp>
      <p:sp>
        <p:nvSpPr>
          <p:cNvPr id="6" name="Content Placeholder 5">
            <a:extLst>
              <a:ext uri="{FF2B5EF4-FFF2-40B4-BE49-F238E27FC236}">
                <a16:creationId xmlns:a16="http://schemas.microsoft.com/office/drawing/2014/main" id="{D5F069C4-16A4-8820-A8D4-8E9F2C96973F}"/>
              </a:ext>
            </a:extLst>
          </p:cNvPr>
          <p:cNvSpPr>
            <a:spLocks noGrp="1"/>
          </p:cNvSpPr>
          <p:nvPr>
            <p:ph sz="half" idx="2"/>
          </p:nvPr>
        </p:nvSpPr>
        <p:spPr>
          <a:xfrm>
            <a:off x="6172199" y="1825625"/>
            <a:ext cx="5731329" cy="4846108"/>
          </a:xfrm>
        </p:spPr>
        <p:txBody>
          <a:bodyPr>
            <a:noAutofit/>
          </a:bodyPr>
          <a:lstStyle/>
          <a:p>
            <a:r>
              <a:rPr lang="en-US" dirty="0"/>
              <a:t>We don’t know our systems in their absolute entirety, and we never will!</a:t>
            </a:r>
          </a:p>
          <a:p>
            <a:endParaRPr lang="en-US" sz="1200" dirty="0"/>
          </a:p>
          <a:p>
            <a:r>
              <a:rPr lang="en-US" dirty="0"/>
              <a:t>There is no single vantage point from where we can “see” everything</a:t>
            </a:r>
          </a:p>
          <a:p>
            <a:r>
              <a:rPr lang="en-US" dirty="0"/>
              <a:t>And things are always changing</a:t>
            </a:r>
            <a:endParaRPr lang="en-US" sz="1200" dirty="0"/>
          </a:p>
          <a:p>
            <a:r>
              <a:rPr lang="en-US" dirty="0"/>
              <a:t>There will always be hidden dependencies</a:t>
            </a:r>
          </a:p>
          <a:p>
            <a:endParaRPr lang="en-US" dirty="0"/>
          </a:p>
          <a:p>
            <a:r>
              <a:rPr lang="en-US" dirty="0"/>
              <a:t>There will always be surprises!</a:t>
            </a:r>
          </a:p>
          <a:p>
            <a:endParaRPr lang="en-US" dirty="0"/>
          </a:p>
        </p:txBody>
      </p:sp>
      <p:sp>
        <p:nvSpPr>
          <p:cNvPr id="7" name="Title 3">
            <a:extLst>
              <a:ext uri="{FF2B5EF4-FFF2-40B4-BE49-F238E27FC236}">
                <a16:creationId xmlns:a16="http://schemas.microsoft.com/office/drawing/2014/main" id="{CCC6E17E-06D5-9A06-4806-451B4A7E8B6B}"/>
              </a:ext>
            </a:extLst>
          </p:cNvPr>
          <p:cNvSpPr txBox="1">
            <a:spLocks/>
          </p:cNvSpPr>
          <p:nvPr/>
        </p:nvSpPr>
        <p:spPr>
          <a:xfrm>
            <a:off x="6235700" y="365125"/>
            <a:ext cx="56678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…This Is Not Working!!</a:t>
            </a:r>
          </a:p>
        </p:txBody>
      </p:sp>
      <p:sp>
        <p:nvSpPr>
          <p:cNvPr id="8" name="Content Placeholder 4">
            <a:extLst>
              <a:ext uri="{FF2B5EF4-FFF2-40B4-BE49-F238E27FC236}">
                <a16:creationId xmlns:a16="http://schemas.microsoft.com/office/drawing/2014/main" id="{12037598-D784-2524-09B9-41995ECBB8CC}"/>
              </a:ext>
            </a:extLst>
          </p:cNvPr>
          <p:cNvSpPr>
            <a:spLocks noGrp="1"/>
          </p:cNvSpPr>
          <p:nvPr>
            <p:ph sz="half" idx="1"/>
          </p:nvPr>
        </p:nvSpPr>
        <p:spPr>
          <a:xfrm>
            <a:off x="838200" y="1825625"/>
            <a:ext cx="4953000" cy="4667250"/>
          </a:xfrm>
        </p:spPr>
        <p:txBody>
          <a:bodyPr>
            <a:noAutofit/>
          </a:bodyPr>
          <a:lstStyle/>
          <a:p>
            <a:r>
              <a:rPr lang="en-US" dirty="0"/>
              <a:t>We can map out our infrastructure systems</a:t>
            </a:r>
          </a:p>
          <a:p>
            <a:r>
              <a:rPr lang="en-US" dirty="0"/>
              <a:t>And their dependencies</a:t>
            </a:r>
          </a:p>
          <a:p>
            <a:r>
              <a:rPr lang="en-US" dirty="0"/>
              <a:t>And </a:t>
            </a:r>
            <a:r>
              <a:rPr lang="en-US" b="1" i="1" dirty="0"/>
              <a:t>model</a:t>
            </a:r>
            <a:r>
              <a:rPr lang="en-US" dirty="0"/>
              <a:t> their operation</a:t>
            </a:r>
          </a:p>
          <a:p>
            <a:r>
              <a:rPr lang="en-US" dirty="0"/>
              <a:t>To identify vulnerabilities</a:t>
            </a:r>
          </a:p>
          <a:p>
            <a:r>
              <a:rPr lang="en-US" dirty="0"/>
              <a:t>Then fill holes and/or block cascading consequences</a:t>
            </a:r>
          </a:p>
          <a:p>
            <a:endParaRPr lang="en-US" dirty="0"/>
          </a:p>
          <a:p>
            <a:r>
              <a:rPr lang="en-US" dirty="0"/>
              <a:t>And doing all this will allow us to fix things going forward…</a:t>
            </a:r>
          </a:p>
        </p:txBody>
      </p:sp>
    </p:spTree>
    <p:extLst>
      <p:ext uri="{BB962C8B-B14F-4D97-AF65-F5344CB8AC3E}">
        <p14:creationId xmlns:p14="http://schemas.microsoft.com/office/powerpoint/2010/main" val="1419758441"/>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62A621E-3CE8-BD49-97C3-287CA4DD78D5}"/>
              </a:ext>
            </a:extLst>
          </p:cNvPr>
          <p:cNvSpPr>
            <a:spLocks noGrp="1"/>
          </p:cNvSpPr>
          <p:nvPr>
            <p:ph idx="1"/>
          </p:nvPr>
        </p:nvSpPr>
        <p:spPr>
          <a:xfrm>
            <a:off x="120808" y="1009469"/>
            <a:ext cx="5081814" cy="1659021"/>
          </a:xfrm>
        </p:spPr>
        <p:txBody>
          <a:bodyPr/>
          <a:lstStyle/>
          <a:p>
            <a:r>
              <a:rPr lang="en-US" dirty="0"/>
              <a:t>Growing system complexity</a:t>
            </a:r>
          </a:p>
          <a:p>
            <a:r>
              <a:rPr lang="en-US" dirty="0"/>
              <a:t>New threats</a:t>
            </a:r>
          </a:p>
          <a:p>
            <a:r>
              <a:rPr lang="en-US" dirty="0"/>
              <a:t>Changing environment</a:t>
            </a:r>
          </a:p>
        </p:txBody>
      </p:sp>
      <p:sp>
        <p:nvSpPr>
          <p:cNvPr id="11" name="Title 1">
            <a:extLst>
              <a:ext uri="{FF2B5EF4-FFF2-40B4-BE49-F238E27FC236}">
                <a16:creationId xmlns:a16="http://schemas.microsoft.com/office/drawing/2014/main" id="{BD6FC866-39C9-2145-AAE5-63A0534B299D}"/>
              </a:ext>
            </a:extLst>
          </p:cNvPr>
          <p:cNvSpPr>
            <a:spLocks noGrp="1"/>
          </p:cNvSpPr>
          <p:nvPr>
            <p:ph type="title"/>
          </p:nvPr>
        </p:nvSpPr>
        <p:spPr>
          <a:xfrm>
            <a:off x="0" y="86360"/>
            <a:ext cx="12192000" cy="923109"/>
          </a:xfrm>
        </p:spPr>
        <p:txBody>
          <a:bodyPr>
            <a:noAutofit/>
          </a:bodyPr>
          <a:lstStyle/>
          <a:p>
            <a:pPr algn="ctr"/>
            <a:r>
              <a:rPr lang="en-US" sz="3200" dirty="0"/>
              <a:t>In reality, we face a variety of growing hazards</a:t>
            </a:r>
          </a:p>
        </p:txBody>
      </p:sp>
      <p:pic>
        <p:nvPicPr>
          <p:cNvPr id="4" name="Picture 3">
            <a:extLst>
              <a:ext uri="{FF2B5EF4-FFF2-40B4-BE49-F238E27FC236}">
                <a16:creationId xmlns:a16="http://schemas.microsoft.com/office/drawing/2014/main" id="{7E16EA44-78D5-6140-990D-0B88DDFA05D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287617" y="1190196"/>
            <a:ext cx="6572605" cy="4857455"/>
          </a:xfrm>
          <a:prstGeom prst="rect">
            <a:avLst/>
          </a:prstGeom>
        </p:spPr>
      </p:pic>
      <p:sp>
        <p:nvSpPr>
          <p:cNvPr id="5" name="TextBox 4">
            <a:extLst>
              <a:ext uri="{FF2B5EF4-FFF2-40B4-BE49-F238E27FC236}">
                <a16:creationId xmlns:a16="http://schemas.microsoft.com/office/drawing/2014/main" id="{0353F90B-7345-3144-BAD7-C8F269B7B6D9}"/>
              </a:ext>
            </a:extLst>
          </p:cNvPr>
          <p:cNvSpPr txBox="1"/>
          <p:nvPr/>
        </p:nvSpPr>
        <p:spPr>
          <a:xfrm>
            <a:off x="160565" y="6029685"/>
            <a:ext cx="1187087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dirty="0">
                <a:ln>
                  <a:noFill/>
                </a:ln>
                <a:solidFill>
                  <a:prstClr val="black"/>
                </a:solidFill>
                <a:effectLst/>
                <a:uLnTx/>
                <a:uFillTx/>
                <a:latin typeface="Calibri" panose="020F0502020204030204"/>
                <a:ea typeface="+mn-ea"/>
                <a:cs typeface="+mn-cs"/>
              </a:rPr>
              <a:t>References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Woods D.D., Alderson D.L. (2022). "Progress Toward Resilient Infrastructures: Are we falling behind the pace of events and changing threats?," Journal of Critical Infrastructure Policy, 2(2):5-18.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doi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10.18278/jcip.2.2.2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Woods, D.D. (2020). “The Strategic Agility Gap: How Organizations are Slow and Stale to Adapt in a Turbulent World.” In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Journé</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B., Laroche, H.,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Bieder</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C. and Gilbert, C. (Eds.), Human and Organizational Factors: Practices and Strategies for a Changing World. Springer Open &amp; the Foundation for Industrial Safety Culture, Springer Briefs in Safety Management, Toulouse France, pp. 95-104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/10.1007/978-3-030-25639-5</a:t>
            </a:r>
          </a:p>
        </p:txBody>
      </p:sp>
      <p:sp>
        <p:nvSpPr>
          <p:cNvPr id="6" name="TextBox 5">
            <a:extLst>
              <a:ext uri="{FF2B5EF4-FFF2-40B4-BE49-F238E27FC236}">
                <a16:creationId xmlns:a16="http://schemas.microsoft.com/office/drawing/2014/main" id="{3F1895FA-74ED-774E-8DCE-EE5FDC33E41D}"/>
              </a:ext>
            </a:extLst>
          </p:cNvPr>
          <p:cNvSpPr txBox="1"/>
          <p:nvPr/>
        </p:nvSpPr>
        <p:spPr>
          <a:xfrm>
            <a:off x="415379" y="2820408"/>
            <a:ext cx="411556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Can we learn how to offset changing risks before failures occur as growth continues? </a:t>
            </a:r>
          </a:p>
        </p:txBody>
      </p:sp>
      <p:sp>
        <p:nvSpPr>
          <p:cNvPr id="7" name="Rectangle 6">
            <a:extLst>
              <a:ext uri="{FF2B5EF4-FFF2-40B4-BE49-F238E27FC236}">
                <a16:creationId xmlns:a16="http://schemas.microsoft.com/office/drawing/2014/main" id="{1C009380-55C3-4D43-8A0B-70D914AFEF22}"/>
              </a:ext>
            </a:extLst>
          </p:cNvPr>
          <p:cNvSpPr/>
          <p:nvPr/>
        </p:nvSpPr>
        <p:spPr>
          <a:xfrm>
            <a:off x="415379" y="4178324"/>
            <a:ext cx="4433616"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Can we build capabilities to be poised to adapt to keep pace with and stay ahead of the trajectory of growing complexity and the penalties that arise as a result?</a:t>
            </a:r>
          </a:p>
        </p:txBody>
      </p:sp>
      <p:sp>
        <p:nvSpPr>
          <p:cNvPr id="2" name="TextBox 1">
            <a:extLst>
              <a:ext uri="{FF2B5EF4-FFF2-40B4-BE49-F238E27FC236}">
                <a16:creationId xmlns:a16="http://schemas.microsoft.com/office/drawing/2014/main" id="{A4978276-26AB-664A-9473-316FA1B5894E}"/>
              </a:ext>
            </a:extLst>
          </p:cNvPr>
          <p:cNvSpPr txBox="1"/>
          <p:nvPr/>
        </p:nvSpPr>
        <p:spPr>
          <a:xfrm>
            <a:off x="6285187" y="1485036"/>
            <a:ext cx="417260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We face a Strategic Agility Gap in our ability to respond to new threats </a:t>
            </a:r>
          </a:p>
        </p:txBody>
      </p:sp>
    </p:spTree>
    <p:extLst>
      <p:ext uri="{BB962C8B-B14F-4D97-AF65-F5344CB8AC3E}">
        <p14:creationId xmlns:p14="http://schemas.microsoft.com/office/powerpoint/2010/main" val="3773036160"/>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FC44-7080-4CDA-F6B8-91396055F0C0}"/>
              </a:ext>
            </a:extLst>
          </p:cNvPr>
          <p:cNvSpPr>
            <a:spLocks noGrp="1"/>
          </p:cNvSpPr>
          <p:nvPr>
            <p:ph type="title"/>
          </p:nvPr>
        </p:nvSpPr>
        <p:spPr>
          <a:xfrm>
            <a:off x="838200" y="365125"/>
            <a:ext cx="10515600" cy="652969"/>
          </a:xfrm>
        </p:spPr>
        <p:txBody>
          <a:bodyPr>
            <a:normAutofit fontScale="90000"/>
          </a:bodyPr>
          <a:lstStyle/>
          <a:p>
            <a:pPr algn="ctr"/>
            <a:r>
              <a:rPr lang="en-US" b="1" dirty="0">
                <a:latin typeface="+mn-lt"/>
              </a:rPr>
              <a:t>Another Way Forward</a:t>
            </a:r>
          </a:p>
        </p:txBody>
      </p:sp>
      <p:sp>
        <p:nvSpPr>
          <p:cNvPr id="3" name="Content Placeholder 2">
            <a:extLst>
              <a:ext uri="{FF2B5EF4-FFF2-40B4-BE49-F238E27FC236}">
                <a16:creationId xmlns:a16="http://schemas.microsoft.com/office/drawing/2014/main" id="{AF9F781F-FE8B-1AB2-CAA1-3B9C093D9815}"/>
              </a:ext>
            </a:extLst>
          </p:cNvPr>
          <p:cNvSpPr>
            <a:spLocks noGrp="1"/>
          </p:cNvSpPr>
          <p:nvPr>
            <p:ph idx="1"/>
          </p:nvPr>
        </p:nvSpPr>
        <p:spPr>
          <a:xfrm>
            <a:off x="471080" y="4421490"/>
            <a:ext cx="6060350" cy="2071385"/>
          </a:xfrm>
        </p:spPr>
        <p:txBody>
          <a:bodyPr>
            <a:noAutofit/>
          </a:bodyPr>
          <a:lstStyle/>
          <a:p>
            <a:pPr marL="0" indent="0">
              <a:buNone/>
            </a:pPr>
            <a:r>
              <a:rPr lang="en-US" dirty="0"/>
              <a:t>Oversimple abstractions don’t work		(at least, not for long)</a:t>
            </a:r>
          </a:p>
          <a:p>
            <a:pPr>
              <a:buFont typeface="Zapf Dingbats"/>
              <a:buChar char="✘"/>
            </a:pPr>
            <a:r>
              <a:rPr lang="en-US" sz="2400" dirty="0">
                <a:solidFill>
                  <a:srgbClr val="FF0000"/>
                </a:solidFill>
              </a:rPr>
              <a:t>Linear systems </a:t>
            </a:r>
            <a:r>
              <a:rPr lang="en-US" sz="2400" dirty="0"/>
              <a:t>with predictable cause-effect</a:t>
            </a:r>
          </a:p>
          <a:p>
            <a:pPr>
              <a:buFont typeface="Zapf Dingbats"/>
              <a:buChar char="✘"/>
            </a:pPr>
            <a:r>
              <a:rPr lang="en-US" sz="2400" dirty="0">
                <a:solidFill>
                  <a:srgbClr val="FF0000"/>
                </a:solidFill>
              </a:rPr>
              <a:t>Root-cause analysis </a:t>
            </a:r>
            <a:r>
              <a:rPr lang="en-US" sz="2400" dirty="0"/>
              <a:t>(e.g., blame the human!)</a:t>
            </a:r>
          </a:p>
          <a:p>
            <a:pPr>
              <a:buFont typeface="Zapf Dingbats"/>
              <a:buChar char="✘"/>
            </a:pPr>
            <a:r>
              <a:rPr lang="en-US" sz="2400" dirty="0">
                <a:solidFill>
                  <a:srgbClr val="FF0000"/>
                </a:solidFill>
              </a:rPr>
              <a:t>Stationarity</a:t>
            </a:r>
            <a:r>
              <a:rPr lang="en-US" sz="2400" dirty="0"/>
              <a:t> in time</a:t>
            </a:r>
          </a:p>
        </p:txBody>
      </p:sp>
      <p:sp>
        <p:nvSpPr>
          <p:cNvPr id="5" name="Title 1">
            <a:extLst>
              <a:ext uri="{FF2B5EF4-FFF2-40B4-BE49-F238E27FC236}">
                <a16:creationId xmlns:a16="http://schemas.microsoft.com/office/drawing/2014/main" id="{81E56307-4070-1057-5301-7C38C58ED2CC}"/>
              </a:ext>
            </a:extLst>
          </p:cNvPr>
          <p:cNvSpPr txBox="1">
            <a:spLocks/>
          </p:cNvSpPr>
          <p:nvPr/>
        </p:nvSpPr>
        <p:spPr bwMode="auto">
          <a:xfrm>
            <a:off x="6401630" y="3934549"/>
            <a:ext cx="5353987" cy="487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kern="1200">
                <a:solidFill>
                  <a:schemeClr val="tx1"/>
                </a:solidFill>
                <a:latin typeface="+mn-lt"/>
                <a:ea typeface="ＭＳ Ｐゴシック" pitchFamily="-111" charset="-128"/>
                <a:cs typeface="ＭＳ Ｐゴシック" pitchFamily="-111" charset="-128"/>
              </a:defRPr>
            </a:lvl1pPr>
            <a:lvl2pPr algn="ctr" rtl="0" eaLnBrk="0" fontAlgn="base" hangingPunct="0">
              <a:spcBef>
                <a:spcPct val="0"/>
              </a:spcBef>
              <a:spcAft>
                <a:spcPct val="0"/>
              </a:spcAft>
              <a:defRPr sz="3200">
                <a:solidFill>
                  <a:schemeClr val="tx1"/>
                </a:solidFill>
                <a:latin typeface="Calibri" pitchFamily="34" charset="0"/>
                <a:ea typeface="ＭＳ Ｐゴシック" pitchFamily="-111" charset="-128"/>
                <a:cs typeface="ＭＳ Ｐゴシック" pitchFamily="-111" charset="-128"/>
              </a:defRPr>
            </a:lvl2pPr>
            <a:lvl3pPr algn="ctr" rtl="0" eaLnBrk="0" fontAlgn="base" hangingPunct="0">
              <a:spcBef>
                <a:spcPct val="0"/>
              </a:spcBef>
              <a:spcAft>
                <a:spcPct val="0"/>
              </a:spcAft>
              <a:defRPr sz="3200">
                <a:solidFill>
                  <a:schemeClr val="tx1"/>
                </a:solidFill>
                <a:latin typeface="Calibri" pitchFamily="34" charset="0"/>
                <a:ea typeface="ＭＳ Ｐゴシック" pitchFamily="-111" charset="-128"/>
                <a:cs typeface="ＭＳ Ｐゴシック" pitchFamily="-111" charset="-128"/>
              </a:defRPr>
            </a:lvl3pPr>
            <a:lvl4pPr algn="ctr" rtl="0" eaLnBrk="0" fontAlgn="base" hangingPunct="0">
              <a:spcBef>
                <a:spcPct val="0"/>
              </a:spcBef>
              <a:spcAft>
                <a:spcPct val="0"/>
              </a:spcAft>
              <a:defRPr sz="3200">
                <a:solidFill>
                  <a:schemeClr val="tx1"/>
                </a:solidFill>
                <a:latin typeface="Calibri" pitchFamily="34" charset="0"/>
                <a:ea typeface="ＭＳ Ｐゴシック" pitchFamily="-111" charset="-128"/>
                <a:cs typeface="ＭＳ Ｐゴシック" pitchFamily="-111" charset="-128"/>
              </a:defRPr>
            </a:lvl4pPr>
            <a:lvl5pPr algn="ctr" rtl="0" eaLnBrk="0" fontAlgn="base" hangingPunct="0">
              <a:spcBef>
                <a:spcPct val="0"/>
              </a:spcBef>
              <a:spcAft>
                <a:spcPct val="0"/>
              </a:spcAft>
              <a:defRPr sz="3200">
                <a:solidFill>
                  <a:schemeClr val="tx1"/>
                </a:solidFill>
                <a:latin typeface="Calibri" pitchFamily="34" charset="0"/>
                <a:ea typeface="ＭＳ Ｐゴシック" pitchFamily="-111" charset="-128"/>
                <a:cs typeface="ＭＳ Ｐゴシック" pitchFamily="-111" charset="-128"/>
              </a:defRPr>
            </a:lvl5pPr>
            <a:lvl6pPr marL="457200" algn="ctr" rtl="0" fontAlgn="base">
              <a:spcBef>
                <a:spcPct val="0"/>
              </a:spcBef>
              <a:spcAft>
                <a:spcPct val="0"/>
              </a:spcAft>
              <a:defRPr sz="3200">
                <a:solidFill>
                  <a:schemeClr val="tx1"/>
                </a:solidFill>
                <a:latin typeface="Calibri" pitchFamily="34" charset="0"/>
              </a:defRPr>
            </a:lvl6pPr>
            <a:lvl7pPr marL="914400" algn="ctr" rtl="0" fontAlgn="base">
              <a:spcBef>
                <a:spcPct val="0"/>
              </a:spcBef>
              <a:spcAft>
                <a:spcPct val="0"/>
              </a:spcAft>
              <a:defRPr sz="3200">
                <a:solidFill>
                  <a:schemeClr val="tx1"/>
                </a:solidFill>
                <a:latin typeface="Calibri" pitchFamily="34" charset="0"/>
              </a:defRPr>
            </a:lvl7pPr>
            <a:lvl8pPr marL="1371600" algn="ctr" rtl="0" fontAlgn="base">
              <a:spcBef>
                <a:spcPct val="0"/>
              </a:spcBef>
              <a:spcAft>
                <a:spcPct val="0"/>
              </a:spcAft>
              <a:defRPr sz="3200">
                <a:solidFill>
                  <a:schemeClr val="tx1"/>
                </a:solidFill>
                <a:latin typeface="Calibri" pitchFamily="34" charset="0"/>
              </a:defRPr>
            </a:lvl8pPr>
            <a:lvl9pPr marL="1828800" algn="ctr" rtl="0" fontAlgn="base">
              <a:spcBef>
                <a:spcPct val="0"/>
              </a:spcBef>
              <a:spcAft>
                <a:spcPct val="0"/>
              </a:spcAft>
              <a:defRPr sz="32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sng" strike="noStrike" kern="1200" cap="none" spc="0" normalizeH="0" baseline="0" noProof="0" dirty="0">
                <a:ln>
                  <a:noFill/>
                </a:ln>
                <a:solidFill>
                  <a:prstClr val="black"/>
                </a:solidFill>
                <a:effectLst/>
                <a:uLnTx/>
                <a:uFillTx/>
                <a:latin typeface="Calibri" panose="020F0502020204030204"/>
                <a:ea typeface="ＭＳ Ｐゴシック" pitchFamily="-111" charset="-128"/>
              </a:rPr>
              <a:t>Where it’s noisy…</a:t>
            </a:r>
          </a:p>
        </p:txBody>
      </p:sp>
      <p:sp>
        <p:nvSpPr>
          <p:cNvPr id="6" name="Content Placeholder 2">
            <a:extLst>
              <a:ext uri="{FF2B5EF4-FFF2-40B4-BE49-F238E27FC236}">
                <a16:creationId xmlns:a16="http://schemas.microsoft.com/office/drawing/2014/main" id="{5ADD45A6-21EC-C232-8F2D-040888CED05D}"/>
              </a:ext>
            </a:extLst>
          </p:cNvPr>
          <p:cNvSpPr txBox="1">
            <a:spLocks/>
          </p:cNvSpPr>
          <p:nvPr/>
        </p:nvSpPr>
        <p:spPr bwMode="auto">
          <a:xfrm>
            <a:off x="6702706" y="4421490"/>
            <a:ext cx="5353987" cy="17572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111" charset="0"/>
              <a:buChar char="•"/>
              <a:defRPr sz="2800" kern="1200">
                <a:solidFill>
                  <a:schemeClr val="tx1"/>
                </a:solidFill>
                <a:latin typeface="+mn-lt"/>
                <a:ea typeface="ＭＳ Ｐゴシック" pitchFamily="-111" charset="-128"/>
                <a:cs typeface="ＭＳ Ｐゴシック" pitchFamily="-111" charset="-128"/>
              </a:defRPr>
            </a:lvl1pPr>
            <a:lvl2pPr marL="742950" indent="-285750" algn="l" rtl="0" eaLnBrk="0" fontAlgn="base" hangingPunct="0">
              <a:spcBef>
                <a:spcPct val="20000"/>
              </a:spcBef>
              <a:spcAft>
                <a:spcPct val="0"/>
              </a:spcAft>
              <a:buFont typeface="Arial" pitchFamily="-111" charset="0"/>
              <a:buChar char="–"/>
              <a:defRPr sz="2800" kern="1200">
                <a:solidFill>
                  <a:schemeClr val="tx1"/>
                </a:solidFill>
                <a:latin typeface="+mn-lt"/>
                <a:ea typeface="ＭＳ Ｐゴシック" pitchFamily="-111" charset="-128"/>
                <a:cs typeface="+mn-cs"/>
              </a:defRPr>
            </a:lvl2pPr>
            <a:lvl3pPr marL="1143000" indent="-228600" algn="l" rtl="0" eaLnBrk="0" fontAlgn="base" hangingPunct="0">
              <a:spcBef>
                <a:spcPct val="20000"/>
              </a:spcBef>
              <a:spcAft>
                <a:spcPct val="0"/>
              </a:spcAft>
              <a:buFont typeface="Arial" pitchFamily="-111" charset="0"/>
              <a:buChar char="•"/>
              <a:defRPr sz="2400" kern="1200">
                <a:solidFill>
                  <a:schemeClr val="tx1"/>
                </a:solidFill>
                <a:latin typeface="+mn-lt"/>
                <a:ea typeface="ＭＳ Ｐゴシック" pitchFamily="-111" charset="-128"/>
                <a:cs typeface="+mn-cs"/>
              </a:defRPr>
            </a:lvl3pPr>
            <a:lvl4pPr marL="1600200" indent="-228600" algn="l" rtl="0" eaLnBrk="0" fontAlgn="base" hangingPunct="0">
              <a:spcBef>
                <a:spcPct val="20000"/>
              </a:spcBef>
              <a:spcAft>
                <a:spcPct val="0"/>
              </a:spcAft>
              <a:buFont typeface="Arial" pitchFamily="-111" charset="0"/>
              <a:buChar char="–"/>
              <a:defRPr sz="2000" kern="1200">
                <a:solidFill>
                  <a:schemeClr val="tx1"/>
                </a:solidFill>
                <a:latin typeface="+mn-lt"/>
                <a:ea typeface="ＭＳ Ｐゴシック" pitchFamily="-111" charset="-128"/>
                <a:cs typeface="+mn-cs"/>
              </a:defRPr>
            </a:lvl4pPr>
            <a:lvl5pPr marL="2057400" indent="-228600" algn="l" rtl="0" eaLnBrk="0" fontAlgn="base" hangingPunct="0">
              <a:spcBef>
                <a:spcPct val="20000"/>
              </a:spcBef>
              <a:spcAft>
                <a:spcPct val="0"/>
              </a:spcAft>
              <a:buFont typeface="Arial" pitchFamily="-111" charset="0"/>
              <a:buChar char="»"/>
              <a:defRPr sz="2000" kern="1200">
                <a:solidFill>
                  <a:schemeClr val="tx1"/>
                </a:solidFill>
                <a:latin typeface="+mn-lt"/>
                <a:ea typeface="ＭＳ Ｐゴシック" pitchFamily="-11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 typeface="Arial" pitchFamily="-111"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pitchFamily="-111" charset="-128"/>
              </a:rPr>
              <a:t>What are the patterns?</a:t>
            </a:r>
          </a:p>
          <a:p>
            <a:pPr marL="342900" marR="0" lvl="0" indent="-342900" algn="l" defTabSz="914400" rtl="0" eaLnBrk="0" fontAlgn="base" latinLnBrk="0" hangingPunct="0">
              <a:lnSpc>
                <a:spcPct val="100000"/>
              </a:lnSpc>
              <a:spcBef>
                <a:spcPct val="20000"/>
              </a:spcBef>
              <a:spcAft>
                <a:spcPct val="0"/>
              </a:spcAft>
              <a:buClrTx/>
              <a:buSzTx/>
              <a:buFont typeface="Arial" pitchFamily="-111"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pitchFamily="-111" charset="-128"/>
              </a:rPr>
              <a:t>What drives them?</a:t>
            </a:r>
          </a:p>
          <a:p>
            <a:pPr marL="342900" marR="0" lvl="0" indent="-342900" algn="l" defTabSz="914400" rtl="0" eaLnBrk="0" fontAlgn="base" latinLnBrk="0" hangingPunct="0">
              <a:lnSpc>
                <a:spcPct val="100000"/>
              </a:lnSpc>
              <a:spcBef>
                <a:spcPct val="20000"/>
              </a:spcBef>
              <a:spcAft>
                <a:spcPct val="0"/>
              </a:spcAft>
              <a:buClrTx/>
              <a:buSzTx/>
              <a:buFont typeface="Arial" pitchFamily="-111"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pitchFamily="-111" charset="-128"/>
              </a:rPr>
              <a:t>What to do about them?</a:t>
            </a:r>
          </a:p>
          <a:p>
            <a:pPr marL="0" marR="0" lvl="0" indent="0" algn="l" defTabSz="914400" rtl="0" eaLnBrk="0" fontAlgn="base" latinLnBrk="0" hangingPunct="0">
              <a:lnSpc>
                <a:spcPct val="100000"/>
              </a:lnSpc>
              <a:spcBef>
                <a:spcPct val="20000"/>
              </a:spcBef>
              <a:spcAft>
                <a:spcPct val="0"/>
              </a:spcAft>
              <a:buClrTx/>
              <a:buSzTx/>
              <a:buFont typeface="Arial" pitchFamily="-111"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pitchFamily="-111" charset="-128"/>
            </a:endParaRPr>
          </a:p>
        </p:txBody>
      </p:sp>
      <p:sp>
        <p:nvSpPr>
          <p:cNvPr id="7" name="Title 1">
            <a:extLst>
              <a:ext uri="{FF2B5EF4-FFF2-40B4-BE49-F238E27FC236}">
                <a16:creationId xmlns:a16="http://schemas.microsoft.com/office/drawing/2014/main" id="{8C600A53-ABDF-9688-5C86-297C1B160A57}"/>
              </a:ext>
            </a:extLst>
          </p:cNvPr>
          <p:cNvSpPr txBox="1">
            <a:spLocks/>
          </p:cNvSpPr>
          <p:nvPr/>
        </p:nvSpPr>
        <p:spPr bwMode="auto">
          <a:xfrm>
            <a:off x="642356" y="3934549"/>
            <a:ext cx="5353987" cy="487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kern="1200">
                <a:solidFill>
                  <a:schemeClr val="tx1"/>
                </a:solidFill>
                <a:latin typeface="+mn-lt"/>
                <a:ea typeface="ＭＳ Ｐゴシック" pitchFamily="-111" charset="-128"/>
                <a:cs typeface="ＭＳ Ｐゴシック" pitchFamily="-111" charset="-128"/>
              </a:defRPr>
            </a:lvl1pPr>
            <a:lvl2pPr algn="ctr" rtl="0" eaLnBrk="0" fontAlgn="base" hangingPunct="0">
              <a:spcBef>
                <a:spcPct val="0"/>
              </a:spcBef>
              <a:spcAft>
                <a:spcPct val="0"/>
              </a:spcAft>
              <a:defRPr sz="3200">
                <a:solidFill>
                  <a:schemeClr val="tx1"/>
                </a:solidFill>
                <a:latin typeface="Calibri" pitchFamily="34" charset="0"/>
                <a:ea typeface="ＭＳ Ｐゴシック" pitchFamily="-111" charset="-128"/>
                <a:cs typeface="ＭＳ Ｐゴシック" pitchFamily="-111" charset="-128"/>
              </a:defRPr>
            </a:lvl2pPr>
            <a:lvl3pPr algn="ctr" rtl="0" eaLnBrk="0" fontAlgn="base" hangingPunct="0">
              <a:spcBef>
                <a:spcPct val="0"/>
              </a:spcBef>
              <a:spcAft>
                <a:spcPct val="0"/>
              </a:spcAft>
              <a:defRPr sz="3200">
                <a:solidFill>
                  <a:schemeClr val="tx1"/>
                </a:solidFill>
                <a:latin typeface="Calibri" pitchFamily="34" charset="0"/>
                <a:ea typeface="ＭＳ Ｐゴシック" pitchFamily="-111" charset="-128"/>
                <a:cs typeface="ＭＳ Ｐゴシック" pitchFamily="-111" charset="-128"/>
              </a:defRPr>
            </a:lvl3pPr>
            <a:lvl4pPr algn="ctr" rtl="0" eaLnBrk="0" fontAlgn="base" hangingPunct="0">
              <a:spcBef>
                <a:spcPct val="0"/>
              </a:spcBef>
              <a:spcAft>
                <a:spcPct val="0"/>
              </a:spcAft>
              <a:defRPr sz="3200">
                <a:solidFill>
                  <a:schemeClr val="tx1"/>
                </a:solidFill>
                <a:latin typeface="Calibri" pitchFamily="34" charset="0"/>
                <a:ea typeface="ＭＳ Ｐゴシック" pitchFamily="-111" charset="-128"/>
                <a:cs typeface="ＭＳ Ｐゴシック" pitchFamily="-111" charset="-128"/>
              </a:defRPr>
            </a:lvl4pPr>
            <a:lvl5pPr algn="ctr" rtl="0" eaLnBrk="0" fontAlgn="base" hangingPunct="0">
              <a:spcBef>
                <a:spcPct val="0"/>
              </a:spcBef>
              <a:spcAft>
                <a:spcPct val="0"/>
              </a:spcAft>
              <a:defRPr sz="3200">
                <a:solidFill>
                  <a:schemeClr val="tx1"/>
                </a:solidFill>
                <a:latin typeface="Calibri" pitchFamily="34" charset="0"/>
                <a:ea typeface="ＭＳ Ｐゴシック" pitchFamily="-111" charset="-128"/>
                <a:cs typeface="ＭＳ Ｐゴシック" pitchFamily="-111" charset="-128"/>
              </a:defRPr>
            </a:lvl5pPr>
            <a:lvl6pPr marL="457200" algn="ctr" rtl="0" fontAlgn="base">
              <a:spcBef>
                <a:spcPct val="0"/>
              </a:spcBef>
              <a:spcAft>
                <a:spcPct val="0"/>
              </a:spcAft>
              <a:defRPr sz="3200">
                <a:solidFill>
                  <a:schemeClr val="tx1"/>
                </a:solidFill>
                <a:latin typeface="Calibri" pitchFamily="34" charset="0"/>
              </a:defRPr>
            </a:lvl6pPr>
            <a:lvl7pPr marL="914400" algn="ctr" rtl="0" fontAlgn="base">
              <a:spcBef>
                <a:spcPct val="0"/>
              </a:spcBef>
              <a:spcAft>
                <a:spcPct val="0"/>
              </a:spcAft>
              <a:defRPr sz="3200">
                <a:solidFill>
                  <a:schemeClr val="tx1"/>
                </a:solidFill>
                <a:latin typeface="Calibri" pitchFamily="34" charset="0"/>
              </a:defRPr>
            </a:lvl7pPr>
            <a:lvl8pPr marL="1371600" algn="ctr" rtl="0" fontAlgn="base">
              <a:spcBef>
                <a:spcPct val="0"/>
              </a:spcBef>
              <a:spcAft>
                <a:spcPct val="0"/>
              </a:spcAft>
              <a:defRPr sz="3200">
                <a:solidFill>
                  <a:schemeClr val="tx1"/>
                </a:solidFill>
                <a:latin typeface="Calibri" pitchFamily="34" charset="0"/>
              </a:defRPr>
            </a:lvl8pPr>
            <a:lvl9pPr marL="1828800" algn="ctr" rtl="0" fontAlgn="base">
              <a:spcBef>
                <a:spcPct val="0"/>
              </a:spcBef>
              <a:spcAft>
                <a:spcPct val="0"/>
              </a:spcAft>
              <a:defRPr sz="32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sng" strike="noStrike" kern="1200" cap="none" spc="0" normalizeH="0" baseline="0" noProof="0" dirty="0">
                <a:ln>
                  <a:noFill/>
                </a:ln>
                <a:solidFill>
                  <a:prstClr val="black"/>
                </a:solidFill>
                <a:effectLst/>
                <a:uLnTx/>
                <a:uFillTx/>
                <a:latin typeface="Calibri" panose="020F0502020204030204"/>
                <a:ea typeface="ＭＳ Ｐゴシック" pitchFamily="-111" charset="-128"/>
              </a:rPr>
              <a:t>Where we agree…</a:t>
            </a:r>
          </a:p>
        </p:txBody>
      </p:sp>
      <p:sp>
        <p:nvSpPr>
          <p:cNvPr id="8" name="Content Placeholder 2">
            <a:extLst>
              <a:ext uri="{FF2B5EF4-FFF2-40B4-BE49-F238E27FC236}">
                <a16:creationId xmlns:a16="http://schemas.microsoft.com/office/drawing/2014/main" id="{3E01347E-34E1-2131-0389-B5B9E8912EC3}"/>
              </a:ext>
            </a:extLst>
          </p:cNvPr>
          <p:cNvSpPr txBox="1">
            <a:spLocks/>
          </p:cNvSpPr>
          <p:nvPr/>
        </p:nvSpPr>
        <p:spPr bwMode="auto">
          <a:xfrm>
            <a:off x="642356" y="1233387"/>
            <a:ext cx="10917416" cy="2195613"/>
          </a:xfrm>
          <a:prstGeom prst="rect">
            <a:avLst/>
          </a:prstGeom>
          <a:solidFill>
            <a:srgbClr val="FFFF99"/>
          </a:solidFill>
          <a:ln w="9525">
            <a:solidFill>
              <a:srgbClr val="00206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111" charset="0"/>
              <a:buChar char="•"/>
              <a:defRPr sz="2800" kern="1200">
                <a:solidFill>
                  <a:schemeClr val="tx1"/>
                </a:solidFill>
                <a:latin typeface="+mn-lt"/>
                <a:ea typeface="ＭＳ Ｐゴシック" pitchFamily="-111" charset="-128"/>
                <a:cs typeface="ＭＳ Ｐゴシック" pitchFamily="-111" charset="-128"/>
              </a:defRPr>
            </a:lvl1pPr>
            <a:lvl2pPr marL="742950" indent="-285750" algn="l" rtl="0" eaLnBrk="0" fontAlgn="base" hangingPunct="0">
              <a:spcBef>
                <a:spcPct val="20000"/>
              </a:spcBef>
              <a:spcAft>
                <a:spcPct val="0"/>
              </a:spcAft>
              <a:buFont typeface="Arial" pitchFamily="-111" charset="0"/>
              <a:buChar char="–"/>
              <a:defRPr sz="2800" kern="1200">
                <a:solidFill>
                  <a:schemeClr val="tx1"/>
                </a:solidFill>
                <a:latin typeface="+mn-lt"/>
                <a:ea typeface="ＭＳ Ｐゴシック" pitchFamily="-111" charset="-128"/>
                <a:cs typeface="+mn-cs"/>
              </a:defRPr>
            </a:lvl2pPr>
            <a:lvl3pPr marL="1143000" indent="-228600" algn="l" rtl="0" eaLnBrk="0" fontAlgn="base" hangingPunct="0">
              <a:spcBef>
                <a:spcPct val="20000"/>
              </a:spcBef>
              <a:spcAft>
                <a:spcPct val="0"/>
              </a:spcAft>
              <a:buFont typeface="Arial" pitchFamily="-111" charset="0"/>
              <a:buChar char="•"/>
              <a:defRPr sz="2400" kern="1200">
                <a:solidFill>
                  <a:schemeClr val="tx1"/>
                </a:solidFill>
                <a:latin typeface="+mn-lt"/>
                <a:ea typeface="ＭＳ Ｐゴシック" pitchFamily="-111" charset="-128"/>
                <a:cs typeface="+mn-cs"/>
              </a:defRPr>
            </a:lvl3pPr>
            <a:lvl4pPr marL="1600200" indent="-228600" algn="l" rtl="0" eaLnBrk="0" fontAlgn="base" hangingPunct="0">
              <a:spcBef>
                <a:spcPct val="20000"/>
              </a:spcBef>
              <a:spcAft>
                <a:spcPct val="0"/>
              </a:spcAft>
              <a:buFont typeface="Arial" pitchFamily="-111" charset="0"/>
              <a:buChar char="–"/>
              <a:defRPr sz="2000" kern="1200">
                <a:solidFill>
                  <a:schemeClr val="tx1"/>
                </a:solidFill>
                <a:latin typeface="+mn-lt"/>
                <a:ea typeface="ＭＳ Ｐゴシック" pitchFamily="-111" charset="-128"/>
                <a:cs typeface="+mn-cs"/>
              </a:defRPr>
            </a:lvl4pPr>
            <a:lvl5pPr marL="2057400" indent="-228600" algn="l" rtl="0" eaLnBrk="0" fontAlgn="base" hangingPunct="0">
              <a:spcBef>
                <a:spcPct val="20000"/>
              </a:spcBef>
              <a:spcAft>
                <a:spcPct val="0"/>
              </a:spcAft>
              <a:buFont typeface="Arial" pitchFamily="-111" charset="0"/>
              <a:buChar char="»"/>
              <a:defRPr sz="2000" kern="1200">
                <a:solidFill>
                  <a:schemeClr val="tx1"/>
                </a:solidFill>
                <a:latin typeface="+mn-lt"/>
                <a:ea typeface="ＭＳ Ｐゴシック" pitchFamily="-11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itchFamily="-111" charset="0"/>
              <a:buNone/>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ＭＳ Ｐゴシック" pitchFamily="-111" charset="-128"/>
              </a:rPr>
              <a:t>We need to study these </a:t>
            </a:r>
            <a:r>
              <a:rPr kumimoji="0" lang="en-US" sz="2800" b="1" i="1" u="none" strike="noStrike" kern="1200" cap="none" spc="0" normalizeH="0" baseline="0" noProof="0" dirty="0">
                <a:ln>
                  <a:noFill/>
                </a:ln>
                <a:solidFill>
                  <a:srgbClr val="002060"/>
                </a:solidFill>
                <a:effectLst/>
                <a:uLnTx/>
                <a:uFillTx/>
                <a:latin typeface="Calibri" panose="020F0502020204030204"/>
                <a:ea typeface="ＭＳ Ｐゴシック" pitchFamily="-111" charset="-128"/>
              </a:rPr>
              <a:t>patterns of complexity </a:t>
            </a:r>
            <a:r>
              <a:rPr kumimoji="0" lang="en-US" sz="2800" b="0" i="0" u="none" strike="noStrike" kern="1200" cap="none" spc="0" normalizeH="0" baseline="0" noProof="0" dirty="0">
                <a:ln>
                  <a:noFill/>
                </a:ln>
                <a:solidFill>
                  <a:srgbClr val="002060"/>
                </a:solidFill>
                <a:effectLst/>
                <a:uLnTx/>
                <a:uFillTx/>
                <a:latin typeface="Calibri" panose="020F0502020204030204"/>
                <a:ea typeface="ＭＳ Ｐゴシック" pitchFamily="-111" charset="-128"/>
              </a:rPr>
              <a:t>as empirical phenomena</a:t>
            </a:r>
          </a:p>
          <a:p>
            <a:pPr marL="342900" marR="0" lvl="0" indent="-342900" algn="l" defTabSz="914400" rtl="0" eaLnBrk="0" fontAlgn="base" latinLnBrk="0" hangingPunct="0">
              <a:lnSpc>
                <a:spcPct val="100000"/>
              </a:lnSpc>
              <a:spcBef>
                <a:spcPct val="20000"/>
              </a:spcBef>
              <a:spcAft>
                <a:spcPct val="0"/>
              </a:spcAft>
              <a:buClrTx/>
              <a:buSzTx/>
              <a:buFont typeface="Arial" pitchFamily="-111"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ＭＳ Ｐゴシック" pitchFamily="-111" charset="-128"/>
              </a:rPr>
              <a:t>Need to understand these patterns</a:t>
            </a:r>
          </a:p>
          <a:p>
            <a:pPr marL="342900" marR="0" lvl="0" indent="-342900" algn="l" defTabSz="914400" rtl="0" eaLnBrk="0" fontAlgn="base" latinLnBrk="0" hangingPunct="0">
              <a:lnSpc>
                <a:spcPct val="100000"/>
              </a:lnSpc>
              <a:spcBef>
                <a:spcPct val="20000"/>
              </a:spcBef>
              <a:spcAft>
                <a:spcPct val="0"/>
              </a:spcAft>
              <a:buClrTx/>
              <a:buSzTx/>
              <a:buFont typeface="Arial" pitchFamily="-111"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ＭＳ Ｐゴシック" pitchFamily="-111" charset="-128"/>
              </a:rPr>
              <a:t>Without getting caught up in all the ”noise” </a:t>
            </a:r>
          </a:p>
          <a:p>
            <a:pPr marL="342900" marR="0" lvl="0" indent="-342900" algn="l" defTabSz="914400" rtl="0" eaLnBrk="0" fontAlgn="base" latinLnBrk="0" hangingPunct="0">
              <a:lnSpc>
                <a:spcPct val="100000"/>
              </a:lnSpc>
              <a:spcBef>
                <a:spcPct val="20000"/>
              </a:spcBef>
              <a:spcAft>
                <a:spcPct val="0"/>
              </a:spcAft>
              <a:buClrTx/>
              <a:buSzTx/>
              <a:buFont typeface="Arial" pitchFamily="-111"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ＭＳ Ｐゴシック" pitchFamily="-111" charset="-128"/>
              </a:rPr>
              <a:t>Otherwise you will get lost</a:t>
            </a:r>
          </a:p>
        </p:txBody>
      </p:sp>
    </p:spTree>
    <p:extLst>
      <p:ext uri="{BB962C8B-B14F-4D97-AF65-F5344CB8AC3E}">
        <p14:creationId xmlns:p14="http://schemas.microsoft.com/office/powerpoint/2010/main" val="3212980113"/>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1000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1000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10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1000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1000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100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752A5-E428-1E4A-8C73-FE5D9E096F14}"/>
              </a:ext>
            </a:extLst>
          </p:cNvPr>
          <p:cNvSpPr>
            <a:spLocks noGrp="1"/>
          </p:cNvSpPr>
          <p:nvPr>
            <p:ph type="title"/>
          </p:nvPr>
        </p:nvSpPr>
        <p:spPr/>
        <p:txBody>
          <a:bodyPr/>
          <a:lstStyle/>
          <a:p>
            <a:r>
              <a:rPr lang="en-US" b="1" dirty="0"/>
              <a:t>A Provocation</a:t>
            </a:r>
          </a:p>
        </p:txBody>
      </p:sp>
      <p:sp>
        <p:nvSpPr>
          <p:cNvPr id="3" name="Content Placeholder 2">
            <a:extLst>
              <a:ext uri="{FF2B5EF4-FFF2-40B4-BE49-F238E27FC236}">
                <a16:creationId xmlns:a16="http://schemas.microsoft.com/office/drawing/2014/main" id="{9355BB8E-A18B-2E47-BA85-C7E74181D444}"/>
              </a:ext>
            </a:extLst>
          </p:cNvPr>
          <p:cNvSpPr>
            <a:spLocks noGrp="1"/>
          </p:cNvSpPr>
          <p:nvPr>
            <p:ph idx="1"/>
          </p:nvPr>
        </p:nvSpPr>
        <p:spPr>
          <a:xfrm>
            <a:off x="609600" y="914401"/>
            <a:ext cx="10972800" cy="5808132"/>
          </a:xfrm>
        </p:spPr>
        <p:txBody>
          <a:bodyPr>
            <a:noAutofit/>
          </a:bodyPr>
          <a:lstStyle/>
          <a:p>
            <a:pPr>
              <a:lnSpc>
                <a:spcPct val="90000"/>
              </a:lnSpc>
              <a:spcBef>
                <a:spcPts val="600"/>
              </a:spcBef>
              <a:spcAft>
                <a:spcPts val="600"/>
              </a:spcAft>
            </a:pPr>
            <a:r>
              <a:rPr lang="en-US" sz="2800" dirty="0"/>
              <a:t>You NEVER have complete knowledge of the system</a:t>
            </a:r>
          </a:p>
          <a:p>
            <a:pPr>
              <a:lnSpc>
                <a:spcPct val="90000"/>
              </a:lnSpc>
              <a:spcBef>
                <a:spcPts val="600"/>
              </a:spcBef>
              <a:spcAft>
                <a:spcPts val="600"/>
              </a:spcAft>
            </a:pPr>
            <a:r>
              <a:rPr lang="en-US" sz="2800" dirty="0"/>
              <a:t>The system and its dependencies are ALWAYS evolving</a:t>
            </a:r>
          </a:p>
          <a:p>
            <a:pPr>
              <a:lnSpc>
                <a:spcPct val="90000"/>
              </a:lnSpc>
              <a:spcBef>
                <a:spcPts val="600"/>
              </a:spcBef>
              <a:spcAft>
                <a:spcPts val="600"/>
              </a:spcAft>
            </a:pPr>
            <a:r>
              <a:rPr lang="en-US" sz="2800" dirty="0"/>
              <a:t>Better planning and forecasting will not get around this</a:t>
            </a:r>
          </a:p>
          <a:p>
            <a:pPr>
              <a:lnSpc>
                <a:spcPct val="90000"/>
              </a:lnSpc>
              <a:spcBef>
                <a:spcPts val="600"/>
              </a:spcBef>
              <a:spcAft>
                <a:spcPts val="600"/>
              </a:spcAft>
            </a:pPr>
            <a:r>
              <a:rPr lang="en-US" sz="2800" dirty="0"/>
              <a:t>New technologies (e.g., AI/ML) will not get around this</a:t>
            </a:r>
          </a:p>
          <a:p>
            <a:pPr>
              <a:lnSpc>
                <a:spcPct val="90000"/>
              </a:lnSpc>
              <a:spcBef>
                <a:spcPts val="600"/>
              </a:spcBef>
              <a:spcAft>
                <a:spcPts val="600"/>
              </a:spcAft>
            </a:pPr>
            <a:r>
              <a:rPr lang="en-US" sz="2800" dirty="0"/>
              <a:t>You WILL be surprised</a:t>
            </a:r>
          </a:p>
          <a:p>
            <a:pPr>
              <a:lnSpc>
                <a:spcPct val="90000"/>
              </a:lnSpc>
              <a:spcBef>
                <a:spcPts val="600"/>
              </a:spcBef>
              <a:spcAft>
                <a:spcPts val="600"/>
              </a:spcAft>
            </a:pPr>
            <a:endParaRPr lang="en-US" sz="2800" dirty="0"/>
          </a:p>
          <a:p>
            <a:pPr>
              <a:lnSpc>
                <a:spcPct val="90000"/>
              </a:lnSpc>
              <a:spcBef>
                <a:spcPts val="600"/>
              </a:spcBef>
              <a:spcAft>
                <a:spcPts val="600"/>
              </a:spcAft>
            </a:pPr>
            <a:r>
              <a:rPr lang="en-US" sz="2800" dirty="0"/>
              <a:t>Business-as-usual in infrastructure research WILL make a good career…</a:t>
            </a:r>
          </a:p>
          <a:p>
            <a:pPr>
              <a:lnSpc>
                <a:spcPct val="90000"/>
              </a:lnSpc>
              <a:spcBef>
                <a:spcPts val="600"/>
              </a:spcBef>
              <a:spcAft>
                <a:spcPts val="600"/>
              </a:spcAft>
            </a:pPr>
            <a:r>
              <a:rPr lang="en-US" sz="2800" dirty="0"/>
              <a:t>…But it WILL NOT change anything</a:t>
            </a:r>
          </a:p>
          <a:p>
            <a:pPr>
              <a:lnSpc>
                <a:spcPct val="90000"/>
              </a:lnSpc>
              <a:spcBef>
                <a:spcPts val="600"/>
              </a:spcBef>
              <a:spcAft>
                <a:spcPts val="600"/>
              </a:spcAft>
            </a:pPr>
            <a:endParaRPr lang="en-US" sz="2800" dirty="0"/>
          </a:p>
          <a:p>
            <a:pPr>
              <a:lnSpc>
                <a:spcPct val="90000"/>
              </a:lnSpc>
              <a:spcBef>
                <a:spcPts val="600"/>
              </a:spcBef>
              <a:spcAft>
                <a:spcPts val="600"/>
              </a:spcAft>
            </a:pPr>
            <a:r>
              <a:rPr lang="en-US" sz="2800" dirty="0"/>
              <a:t>We need to find a better way.  We need an ACT III.  What will you do?</a:t>
            </a:r>
          </a:p>
        </p:txBody>
      </p:sp>
    </p:spTree>
    <p:extLst>
      <p:ext uri="{BB962C8B-B14F-4D97-AF65-F5344CB8AC3E}">
        <p14:creationId xmlns:p14="http://schemas.microsoft.com/office/powerpoint/2010/main" val="3774611772"/>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D37C3-CE0A-0CB4-48DA-358A5B9F302C}"/>
              </a:ext>
            </a:extLst>
          </p:cNvPr>
          <p:cNvSpPr txBox="1"/>
          <p:nvPr/>
        </p:nvSpPr>
        <p:spPr>
          <a:xfrm>
            <a:off x="623819" y="1162637"/>
            <a:ext cx="10944362" cy="2031325"/>
          </a:xfrm>
          <a:prstGeom prst="rect">
            <a:avLst/>
          </a:prstGeom>
          <a:noFill/>
          <a:ln>
            <a:solidFill>
              <a:schemeClr val="tx1"/>
            </a:solidFill>
          </a:ln>
        </p:spPr>
        <p:txBody>
          <a:bodyPr wrap="square" rtlCol="0">
            <a:spAutoFit/>
          </a:bodyPr>
          <a:lstStyle/>
          <a:p>
            <a:pPr algn="ctr">
              <a:spcAft>
                <a:spcPts val="12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We need a different type of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architecture</a:t>
            </a:r>
            <a:r>
              <a:rPr lang="en-US" sz="2400" dirty="0">
                <a:latin typeface="Helvetica Neue" panose="02000503000000020004" pitchFamily="2" charset="0"/>
                <a:ea typeface="Helvetica Neue" panose="02000503000000020004" pitchFamily="2" charset="0"/>
                <a:cs typeface="Helvetica Neue" panose="02000503000000020004" pitchFamily="2" charset="0"/>
              </a:rPr>
              <a:t> for our mission critical systems.</a:t>
            </a:r>
          </a:p>
          <a:p>
            <a:pPr algn="ctr">
              <a:spcAft>
                <a:spcPts val="12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One that goes beyond traditional optimization and design.</a:t>
            </a:r>
          </a:p>
          <a:p>
            <a:pPr algn="ctr">
              <a:spcAft>
                <a:spcPts val="12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The principles are different, but ubiquitous in the real world.</a:t>
            </a:r>
          </a:p>
          <a:p>
            <a:pPr algn="ctr">
              <a:spcAft>
                <a:spcPts val="12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We cannot escape the complexity traps if we don’t build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adaptive capacity</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4" name="Title 1">
            <a:extLst>
              <a:ext uri="{FF2B5EF4-FFF2-40B4-BE49-F238E27FC236}">
                <a16:creationId xmlns:a16="http://schemas.microsoft.com/office/drawing/2014/main" id="{3E9FEF2E-6C32-AB8D-799C-2133A1ACD64D}"/>
              </a:ext>
            </a:extLst>
          </p:cNvPr>
          <p:cNvSpPr txBox="1">
            <a:spLocks/>
          </p:cNvSpPr>
          <p:nvPr/>
        </p:nvSpPr>
        <p:spPr>
          <a:xfrm>
            <a:off x="1524000" y="252220"/>
            <a:ext cx="9144000" cy="6510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Looking Forward</a:t>
            </a:r>
          </a:p>
        </p:txBody>
      </p:sp>
      <p:sp>
        <p:nvSpPr>
          <p:cNvPr id="2" name="Slide Number Placeholder 1">
            <a:extLst>
              <a:ext uri="{FF2B5EF4-FFF2-40B4-BE49-F238E27FC236}">
                <a16:creationId xmlns:a16="http://schemas.microsoft.com/office/drawing/2014/main" id="{783984B8-C214-2038-738E-FADDCAFC8548}"/>
              </a:ext>
            </a:extLst>
          </p:cNvPr>
          <p:cNvSpPr txBox="1">
            <a:spLocks/>
          </p:cNvSpPr>
          <p:nvPr/>
        </p:nvSpPr>
        <p:spPr>
          <a:xfrm>
            <a:off x="10058400" y="652294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1200">
                <a:solidFill>
                  <a:prstClr val="black">
                    <a:tint val="75000"/>
                  </a:prstClr>
                </a:solidFill>
                <a:latin typeface="Calibri"/>
              </a:rPr>
              <a:t>23</a:t>
            </a:r>
            <a:endParaRPr lang="en-US" sz="1200" dirty="0">
              <a:solidFill>
                <a:prstClr val="black">
                  <a:tint val="75000"/>
                </a:prstClr>
              </a:solidFill>
              <a:latin typeface="Calibri"/>
            </a:endParaRPr>
          </a:p>
        </p:txBody>
      </p:sp>
      <p:sp>
        <p:nvSpPr>
          <p:cNvPr id="5" name="TextBox 4">
            <a:extLst>
              <a:ext uri="{FF2B5EF4-FFF2-40B4-BE49-F238E27FC236}">
                <a16:creationId xmlns:a16="http://schemas.microsoft.com/office/drawing/2014/main" id="{481AA869-CEB2-8482-E98A-7DE72A332612}"/>
              </a:ext>
            </a:extLst>
          </p:cNvPr>
          <p:cNvSpPr txBox="1"/>
          <p:nvPr/>
        </p:nvSpPr>
        <p:spPr>
          <a:xfrm>
            <a:off x="623818" y="3966623"/>
            <a:ext cx="10944362" cy="2400657"/>
          </a:xfrm>
          <a:prstGeom prst="rect">
            <a:avLst/>
          </a:prstGeom>
          <a:noFill/>
          <a:ln>
            <a:solidFill>
              <a:schemeClr val="tx1"/>
            </a:solidFill>
          </a:ln>
        </p:spPr>
        <p:txBody>
          <a:bodyPr wrap="square" rtlCol="0">
            <a:spAutoFit/>
          </a:bodyPr>
          <a:lstStyle/>
          <a:p>
            <a:pPr algn="ctr">
              <a:spcAft>
                <a:spcPts val="12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We need to reframe how we think about resilience.</a:t>
            </a:r>
          </a:p>
          <a:p>
            <a:pPr algn="ctr">
              <a:spcAft>
                <a:spcPts val="12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Adaptive capacity is about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more than handling challenge</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algn="ctr">
              <a:spcAft>
                <a:spcPts val="12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It is about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seizing opportunity</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algn="ctr">
              <a:spcAft>
                <a:spcPts val="12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The same processes are at work.  We should stop using an emergency management / risk mindset.</a:t>
            </a:r>
          </a:p>
        </p:txBody>
      </p:sp>
    </p:spTree>
    <p:extLst>
      <p:ext uri="{BB962C8B-B14F-4D97-AF65-F5344CB8AC3E}">
        <p14:creationId xmlns:p14="http://schemas.microsoft.com/office/powerpoint/2010/main" val="393184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Contact Information</a:t>
            </a:r>
          </a:p>
        </p:txBody>
      </p:sp>
      <p:sp>
        <p:nvSpPr>
          <p:cNvPr id="3" name="Content Placeholder 2"/>
          <p:cNvSpPr>
            <a:spLocks noGrp="1"/>
          </p:cNvSpPr>
          <p:nvPr>
            <p:ph idx="1"/>
          </p:nvPr>
        </p:nvSpPr>
        <p:spPr>
          <a:xfrm>
            <a:off x="62887" y="855024"/>
            <a:ext cx="8229600" cy="5560218"/>
          </a:xfrm>
        </p:spPr>
        <p:txBody>
          <a:bodyPr>
            <a:normAutofit/>
          </a:bodyPr>
          <a:lstStyle/>
          <a:p>
            <a:r>
              <a:rPr lang="en-US" dirty="0"/>
              <a:t>Dr. David Alderson</a:t>
            </a:r>
          </a:p>
          <a:p>
            <a:pPr marL="399740" lvl="1" indent="0">
              <a:buNone/>
            </a:pPr>
            <a:r>
              <a:rPr lang="en-US" dirty="0"/>
              <a:t>Executive Director, Center for Infrastructure Defense</a:t>
            </a:r>
          </a:p>
          <a:p>
            <a:pPr marL="399740" lvl="1" indent="0">
              <a:buNone/>
            </a:pPr>
            <a:r>
              <a:rPr lang="en-US" dirty="0"/>
              <a:t>Naval Postgraduate School</a:t>
            </a:r>
          </a:p>
          <a:p>
            <a:pPr marL="399740" lvl="1" indent="0">
              <a:buNone/>
            </a:pPr>
            <a:r>
              <a:rPr lang="en-US" dirty="0" err="1"/>
              <a:t>dlalders@nps.edu</a:t>
            </a:r>
            <a:r>
              <a:rPr lang="en-US" dirty="0"/>
              <a:t> </a:t>
            </a:r>
          </a:p>
          <a:p>
            <a:pPr marL="399740" lvl="1" indent="0">
              <a:buNone/>
            </a:pPr>
            <a:r>
              <a:rPr lang="en-US" dirty="0"/>
              <a:t>http://faculty.nps.edu/</a:t>
            </a:r>
            <a:r>
              <a:rPr lang="en-US" dirty="0" err="1"/>
              <a:t>dlalders</a:t>
            </a:r>
            <a:endParaRPr lang="en-US" dirty="0"/>
          </a:p>
          <a:p>
            <a:pPr>
              <a:spcBef>
                <a:spcPts val="1824"/>
              </a:spcBef>
            </a:pPr>
            <a:endParaRPr lang="en-US" dirty="0"/>
          </a:p>
          <a:p>
            <a:pPr>
              <a:spcBef>
                <a:spcPts val="1824"/>
              </a:spcBef>
            </a:pPr>
            <a:r>
              <a:rPr lang="en-US" dirty="0"/>
              <a:t>NPS Center for Infrastructure Defense</a:t>
            </a:r>
          </a:p>
          <a:p>
            <a:pPr marL="399740" lvl="2" indent="0">
              <a:buNone/>
            </a:pPr>
            <a:r>
              <a:rPr lang="en-US" sz="2400" dirty="0"/>
              <a:t>http://</a:t>
            </a:r>
            <a:r>
              <a:rPr lang="en-US" sz="2400" dirty="0" err="1"/>
              <a:t>www.nps.edu</a:t>
            </a:r>
            <a:r>
              <a:rPr lang="en-US" sz="2400" dirty="0"/>
              <a:t>/</a:t>
            </a:r>
            <a:r>
              <a:rPr lang="en-US" sz="2400" dirty="0" err="1"/>
              <a:t>cid</a:t>
            </a:r>
            <a:r>
              <a:rPr lang="en-US" sz="2400" dirty="0"/>
              <a:t>  </a:t>
            </a:r>
          </a:p>
        </p:txBody>
      </p:sp>
      <p:grpSp>
        <p:nvGrpSpPr>
          <p:cNvPr id="6" name="Group 5">
            <a:extLst>
              <a:ext uri="{FF2B5EF4-FFF2-40B4-BE49-F238E27FC236}">
                <a16:creationId xmlns:a16="http://schemas.microsoft.com/office/drawing/2014/main" id="{66B7653F-87ED-2D4E-9F09-A03A96F604BF}"/>
              </a:ext>
            </a:extLst>
          </p:cNvPr>
          <p:cNvGrpSpPr>
            <a:grpSpLocks noChangeAspect="1"/>
          </p:cNvGrpSpPr>
          <p:nvPr/>
        </p:nvGrpSpPr>
        <p:grpSpPr>
          <a:xfrm>
            <a:off x="8506419" y="1056906"/>
            <a:ext cx="3166357" cy="4744188"/>
            <a:chOff x="1123122" y="103977"/>
            <a:chExt cx="3664592" cy="5490700"/>
          </a:xfrm>
        </p:grpSpPr>
        <p:pic>
          <p:nvPicPr>
            <p:cNvPr id="7" name="Picture 6">
              <a:extLst>
                <a:ext uri="{FF2B5EF4-FFF2-40B4-BE49-F238E27FC236}">
                  <a16:creationId xmlns:a16="http://schemas.microsoft.com/office/drawing/2014/main" id="{CBE1910E-90CD-9043-B68C-B8A21323A9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3312"/>
            <a:stretch/>
          </p:blipFill>
          <p:spPr>
            <a:xfrm>
              <a:off x="1123122" y="103977"/>
              <a:ext cx="3664592" cy="2866997"/>
            </a:xfrm>
            <a:prstGeom prst="rect">
              <a:avLst/>
            </a:prstGeom>
          </p:spPr>
        </p:pic>
        <p:pic>
          <p:nvPicPr>
            <p:cNvPr id="8" name="Picture 7">
              <a:extLst>
                <a:ext uri="{FF2B5EF4-FFF2-40B4-BE49-F238E27FC236}">
                  <a16:creationId xmlns:a16="http://schemas.microsoft.com/office/drawing/2014/main" id="{85C18695-FC19-594A-9B91-4327E195F1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7862"/>
            <a:stretch/>
          </p:blipFill>
          <p:spPr>
            <a:xfrm>
              <a:off x="1446939" y="2727680"/>
              <a:ext cx="2723962" cy="2866997"/>
            </a:xfrm>
            <a:prstGeom prst="rect">
              <a:avLst/>
            </a:prstGeom>
          </p:spPr>
        </p:pic>
      </p:grpSp>
    </p:spTree>
    <p:extLst>
      <p:ext uri="{BB962C8B-B14F-4D97-AF65-F5344CB8AC3E}">
        <p14:creationId xmlns:p14="http://schemas.microsoft.com/office/powerpoint/2010/main" val="1656716028"/>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5054" y="2037919"/>
            <a:ext cx="1819007" cy="2449850"/>
          </a:xfrm>
          <a:prstGeom prst="rect">
            <a:avLst/>
          </a:prstGeom>
        </p:spPr>
      </p:pic>
      <p:grpSp>
        <p:nvGrpSpPr>
          <p:cNvPr id="18" name="Group 17"/>
          <p:cNvGrpSpPr/>
          <p:nvPr/>
        </p:nvGrpSpPr>
        <p:grpSpPr>
          <a:xfrm>
            <a:off x="7208940" y="2174336"/>
            <a:ext cx="2012903" cy="3122802"/>
            <a:chOff x="9413030" y="1756115"/>
            <a:chExt cx="2683870" cy="4163736"/>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l="10454" r="10727"/>
            <a:stretch/>
          </p:blipFill>
          <p:spPr>
            <a:xfrm>
              <a:off x="9413030" y="1756115"/>
              <a:ext cx="2088708" cy="2902686"/>
            </a:xfrm>
            <a:prstGeom prst="rect">
              <a:avLst/>
            </a:prstGeom>
            <a:ln w="19050">
              <a:solidFill>
                <a:schemeClr val="tx1"/>
              </a:solidFill>
            </a:ln>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l="13422" b="15083"/>
            <a:stretch/>
          </p:blipFill>
          <p:spPr>
            <a:xfrm>
              <a:off x="9648515" y="2610701"/>
              <a:ext cx="2196679" cy="2544334"/>
            </a:xfrm>
            <a:prstGeom prst="rect">
              <a:avLst/>
            </a:prstGeom>
            <a:ln w="19050">
              <a:solidFill>
                <a:schemeClr val="tx1"/>
              </a:solidFill>
            </a:ln>
          </p:spPr>
        </p:pic>
        <p:pic>
          <p:nvPicPr>
            <p:cNvPr id="4" name="Picture 3"/>
            <p:cNvPicPr>
              <a:picLocks noChangeAspect="1"/>
            </p:cNvPicPr>
            <p:nvPr/>
          </p:nvPicPr>
          <p:blipFill rotWithShape="1">
            <a:blip r:embed="rId6" cstate="print">
              <a:extLst>
                <a:ext uri="{28A0092B-C50C-407E-A947-70E740481C1C}">
                  <a14:useLocalDpi xmlns:a14="http://schemas.microsoft.com/office/drawing/2010/main"/>
                </a:ext>
              </a:extLst>
            </a:blip>
            <a:srcRect t="33301" b="-1"/>
            <a:stretch/>
          </p:blipFill>
          <p:spPr>
            <a:xfrm>
              <a:off x="9844452" y="4009256"/>
              <a:ext cx="2252448" cy="1910595"/>
            </a:xfrm>
            <a:prstGeom prst="rect">
              <a:avLst/>
            </a:prstGeom>
            <a:ln w="19050">
              <a:solidFill>
                <a:schemeClr val="tx1"/>
              </a:solidFill>
            </a:ln>
          </p:spPr>
        </p:pic>
      </p:grpSp>
      <p:sp>
        <p:nvSpPr>
          <p:cNvPr id="8" name="TextBox 7"/>
          <p:cNvSpPr txBox="1"/>
          <p:nvPr/>
        </p:nvSpPr>
        <p:spPr>
          <a:xfrm>
            <a:off x="809714" y="1022678"/>
            <a:ext cx="729688"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1997</a:t>
            </a:r>
          </a:p>
        </p:txBody>
      </p:sp>
      <p:sp>
        <p:nvSpPr>
          <p:cNvPr id="9" name="TextBox 8"/>
          <p:cNvSpPr txBox="1"/>
          <p:nvPr/>
        </p:nvSpPr>
        <p:spPr>
          <a:xfrm>
            <a:off x="7449797" y="1017767"/>
            <a:ext cx="1531188"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2012 – 2013</a:t>
            </a:r>
          </a:p>
        </p:txBody>
      </p:sp>
      <p:sp>
        <p:nvSpPr>
          <p:cNvPr id="12" name="TextBox 11"/>
          <p:cNvSpPr txBox="1"/>
          <p:nvPr/>
        </p:nvSpPr>
        <p:spPr>
          <a:xfrm>
            <a:off x="2522943" y="1034658"/>
            <a:ext cx="1531188"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2001 – 2005</a:t>
            </a:r>
          </a:p>
        </p:txBody>
      </p:sp>
      <p:grpSp>
        <p:nvGrpSpPr>
          <p:cNvPr id="20" name="Group 19"/>
          <p:cNvGrpSpPr/>
          <p:nvPr/>
        </p:nvGrpSpPr>
        <p:grpSpPr>
          <a:xfrm>
            <a:off x="2179033" y="2037919"/>
            <a:ext cx="2219009" cy="2892716"/>
            <a:chOff x="2956248" y="1574225"/>
            <a:chExt cx="2958678" cy="3856954"/>
          </a:xfrm>
        </p:grpSpPr>
        <p:pic>
          <p:nvPicPr>
            <p:cNvPr id="11" name="Picture 10"/>
            <p:cNvPicPr>
              <a:picLocks noChangeAspect="1"/>
            </p:cNvPicPr>
            <p:nvPr/>
          </p:nvPicPr>
          <p:blipFill rotWithShape="1">
            <a:blip r:embed="rId7" cstate="print">
              <a:extLst>
                <a:ext uri="{28A0092B-C50C-407E-A947-70E740481C1C}">
                  <a14:useLocalDpi xmlns:a14="http://schemas.microsoft.com/office/drawing/2010/main"/>
                </a:ext>
              </a:extLst>
            </a:blip>
            <a:srcRect l="10445" r="15128" b="41244"/>
            <a:stretch/>
          </p:blipFill>
          <p:spPr>
            <a:xfrm>
              <a:off x="2956248" y="1574225"/>
              <a:ext cx="2848127" cy="1967991"/>
            </a:xfrm>
            <a:prstGeom prst="rect">
              <a:avLst/>
            </a:prstGeom>
            <a:ln w="19050">
              <a:solidFill>
                <a:schemeClr val="tx1"/>
              </a:solidFill>
            </a:ln>
          </p:spPr>
        </p:pic>
        <p:pic>
          <p:nvPicPr>
            <p:cNvPr id="7" name="Picture 6"/>
            <p:cNvPicPr>
              <a:picLocks noChangeAspect="1"/>
            </p:cNvPicPr>
            <p:nvPr/>
          </p:nvPicPr>
          <p:blipFill rotWithShape="1">
            <a:blip r:embed="rId8" cstate="print">
              <a:extLst>
                <a:ext uri="{28A0092B-C50C-407E-A947-70E740481C1C}">
                  <a14:useLocalDpi xmlns:a14="http://schemas.microsoft.com/office/drawing/2010/main"/>
                </a:ext>
              </a:extLst>
            </a:blip>
            <a:srcRect l="7681" r="3659"/>
            <a:stretch/>
          </p:blipFill>
          <p:spPr>
            <a:xfrm>
              <a:off x="3234125" y="2765045"/>
              <a:ext cx="2680801" cy="2666134"/>
            </a:xfrm>
            <a:prstGeom prst="rect">
              <a:avLst/>
            </a:prstGeom>
            <a:ln w="19050">
              <a:solidFill>
                <a:schemeClr val="tx1"/>
              </a:solidFill>
            </a:ln>
          </p:spPr>
        </p:pic>
      </p:grpSp>
      <p:grpSp>
        <p:nvGrpSpPr>
          <p:cNvPr id="19" name="Group 18"/>
          <p:cNvGrpSpPr/>
          <p:nvPr/>
        </p:nvGrpSpPr>
        <p:grpSpPr>
          <a:xfrm>
            <a:off x="4553207" y="2037919"/>
            <a:ext cx="2588517" cy="3261992"/>
            <a:chOff x="6083327" y="1574225"/>
            <a:chExt cx="3451356" cy="4349323"/>
          </a:xfrm>
        </p:grpSpPr>
        <p:pic>
          <p:nvPicPr>
            <p:cNvPr id="16" name="Picture 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083327" y="1574225"/>
              <a:ext cx="3007703" cy="3989415"/>
            </a:xfrm>
            <a:prstGeom prst="rect">
              <a:avLst/>
            </a:prstGeom>
            <a:ln w="19050">
              <a:solidFill>
                <a:schemeClr val="tx1"/>
              </a:solidFill>
            </a:ln>
          </p:spPr>
        </p:pic>
        <p:pic>
          <p:nvPicPr>
            <p:cNvPr id="17" name="Picture 16"/>
            <p:cNvPicPr>
              <a:picLocks noChangeAspect="1"/>
            </p:cNvPicPr>
            <p:nvPr/>
          </p:nvPicPr>
          <p:blipFill rotWithShape="1">
            <a:blip r:embed="rId10" cstate="print">
              <a:extLst>
                <a:ext uri="{28A0092B-C50C-407E-A947-70E740481C1C}">
                  <a14:useLocalDpi xmlns:a14="http://schemas.microsoft.com/office/drawing/2010/main"/>
                </a:ext>
              </a:extLst>
            </a:blip>
            <a:srcRect r="5769" b="32169"/>
            <a:stretch/>
          </p:blipFill>
          <p:spPr>
            <a:xfrm>
              <a:off x="6134191" y="4313176"/>
              <a:ext cx="3400492" cy="1610372"/>
            </a:xfrm>
            <a:prstGeom prst="rect">
              <a:avLst/>
            </a:prstGeom>
            <a:ln w="19050">
              <a:solidFill>
                <a:schemeClr val="tx1"/>
              </a:solidFill>
            </a:ln>
          </p:spPr>
        </p:pic>
      </p:grpSp>
      <p:sp>
        <p:nvSpPr>
          <p:cNvPr id="21" name="TextBox 20"/>
          <p:cNvSpPr txBox="1"/>
          <p:nvPr/>
        </p:nvSpPr>
        <p:spPr>
          <a:xfrm>
            <a:off x="5022238" y="1034658"/>
            <a:ext cx="1531188"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2009 – 2010</a:t>
            </a:r>
          </a:p>
        </p:txBody>
      </p:sp>
      <p:sp>
        <p:nvSpPr>
          <p:cNvPr id="22" name="Right Arrow 21"/>
          <p:cNvSpPr/>
          <p:nvPr/>
        </p:nvSpPr>
        <p:spPr>
          <a:xfrm>
            <a:off x="1568290" y="1125296"/>
            <a:ext cx="838200" cy="2111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ight Arrow 22"/>
          <p:cNvSpPr/>
          <p:nvPr/>
        </p:nvSpPr>
        <p:spPr>
          <a:xfrm>
            <a:off x="4134106" y="1125296"/>
            <a:ext cx="838200" cy="2111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ight Arrow 23"/>
          <p:cNvSpPr/>
          <p:nvPr/>
        </p:nvSpPr>
        <p:spPr>
          <a:xfrm>
            <a:off x="6572720" y="1135688"/>
            <a:ext cx="838200" cy="2111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p:cNvSpPr txBox="1"/>
          <p:nvPr/>
        </p:nvSpPr>
        <p:spPr>
          <a:xfrm>
            <a:off x="685962" y="1465332"/>
            <a:ext cx="977192"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Drivers</a:t>
            </a:r>
          </a:p>
        </p:txBody>
      </p:sp>
      <p:sp>
        <p:nvSpPr>
          <p:cNvPr id="26" name="TextBox 25"/>
          <p:cNvSpPr txBox="1"/>
          <p:nvPr/>
        </p:nvSpPr>
        <p:spPr>
          <a:xfrm>
            <a:off x="2714503" y="1465332"/>
            <a:ext cx="1148071"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Theories</a:t>
            </a:r>
          </a:p>
        </p:txBody>
      </p:sp>
      <p:sp>
        <p:nvSpPr>
          <p:cNvPr id="27" name="TextBox 26"/>
          <p:cNvSpPr txBox="1"/>
          <p:nvPr/>
        </p:nvSpPr>
        <p:spPr>
          <a:xfrm>
            <a:off x="5008068" y="1467462"/>
            <a:ext cx="1559529"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Frameworks</a:t>
            </a:r>
          </a:p>
        </p:txBody>
      </p:sp>
      <p:sp>
        <p:nvSpPr>
          <p:cNvPr id="28" name="TextBox 27"/>
          <p:cNvSpPr txBox="1"/>
          <p:nvPr/>
        </p:nvSpPr>
        <p:spPr>
          <a:xfrm>
            <a:off x="7705254" y="1465332"/>
            <a:ext cx="1020279"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Policies</a:t>
            </a:r>
          </a:p>
        </p:txBody>
      </p:sp>
      <p:sp>
        <p:nvSpPr>
          <p:cNvPr id="35" name="Slide Number Placeholder 4">
            <a:extLst>
              <a:ext uri="{FF2B5EF4-FFF2-40B4-BE49-F238E27FC236}">
                <a16:creationId xmlns:a16="http://schemas.microsoft.com/office/drawing/2014/main" id="{59FF4F89-02EE-2947-A5BE-6F3618CBC718}"/>
              </a:ext>
            </a:extLst>
          </p:cNvPr>
          <p:cNvSpPr>
            <a:spLocks noGrp="1"/>
          </p:cNvSpPr>
          <p:nvPr>
            <p:ph type="sldNum" sz="quarter" idx="12"/>
          </p:nvPr>
        </p:nvSpPr>
        <p:spPr>
          <a:xfrm>
            <a:off x="9916231" y="6434224"/>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E6F70E-7E2D-224A-B1D0-612C1F4A6314}"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6F51AA6-69F1-BD93-407A-6C7C8488BB6F}"/>
              </a:ext>
            </a:extLst>
          </p:cNvPr>
          <p:cNvSpPr txBox="1"/>
          <p:nvPr/>
        </p:nvSpPr>
        <p:spPr>
          <a:xfrm>
            <a:off x="170204" y="51549"/>
            <a:ext cx="9144000" cy="1077218"/>
          </a:xfrm>
          <a:prstGeom prst="rect">
            <a:avLst/>
          </a:prstGeom>
          <a:solidFill>
            <a:schemeClr val="bg1"/>
          </a:solid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Act 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The US Infrastructure Resilience Renaissance</a:t>
            </a:r>
          </a:p>
        </p:txBody>
      </p:sp>
    </p:spTree>
    <p:extLst>
      <p:ext uri="{BB962C8B-B14F-4D97-AF65-F5344CB8AC3E}">
        <p14:creationId xmlns:p14="http://schemas.microsoft.com/office/powerpoint/2010/main" val="3165441144"/>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5054" y="2037919"/>
            <a:ext cx="1819007" cy="2449850"/>
          </a:xfrm>
          <a:prstGeom prst="rect">
            <a:avLst/>
          </a:prstGeom>
        </p:spPr>
      </p:pic>
      <p:grpSp>
        <p:nvGrpSpPr>
          <p:cNvPr id="18" name="Group 17"/>
          <p:cNvGrpSpPr/>
          <p:nvPr/>
        </p:nvGrpSpPr>
        <p:grpSpPr>
          <a:xfrm>
            <a:off x="7208940" y="2174336"/>
            <a:ext cx="2012903" cy="3122802"/>
            <a:chOff x="9413030" y="1756115"/>
            <a:chExt cx="2683870" cy="4163736"/>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l="10454" r="10727"/>
            <a:stretch/>
          </p:blipFill>
          <p:spPr>
            <a:xfrm>
              <a:off x="9413030" y="1756115"/>
              <a:ext cx="2088708" cy="2902686"/>
            </a:xfrm>
            <a:prstGeom prst="rect">
              <a:avLst/>
            </a:prstGeom>
            <a:ln w="19050">
              <a:solidFill>
                <a:schemeClr val="tx1"/>
              </a:solidFill>
            </a:ln>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l="13422" b="15083"/>
            <a:stretch/>
          </p:blipFill>
          <p:spPr>
            <a:xfrm>
              <a:off x="9648515" y="2610701"/>
              <a:ext cx="2196679" cy="2544334"/>
            </a:xfrm>
            <a:prstGeom prst="rect">
              <a:avLst/>
            </a:prstGeom>
            <a:ln w="19050">
              <a:solidFill>
                <a:schemeClr val="tx1"/>
              </a:solidFill>
            </a:ln>
          </p:spPr>
        </p:pic>
        <p:pic>
          <p:nvPicPr>
            <p:cNvPr id="4" name="Picture 3"/>
            <p:cNvPicPr>
              <a:picLocks noChangeAspect="1"/>
            </p:cNvPicPr>
            <p:nvPr/>
          </p:nvPicPr>
          <p:blipFill rotWithShape="1">
            <a:blip r:embed="rId6" cstate="print">
              <a:extLst>
                <a:ext uri="{28A0092B-C50C-407E-A947-70E740481C1C}">
                  <a14:useLocalDpi xmlns:a14="http://schemas.microsoft.com/office/drawing/2010/main"/>
                </a:ext>
              </a:extLst>
            </a:blip>
            <a:srcRect t="33301" b="-1"/>
            <a:stretch/>
          </p:blipFill>
          <p:spPr>
            <a:xfrm>
              <a:off x="9844452" y="4009256"/>
              <a:ext cx="2252448" cy="1910595"/>
            </a:xfrm>
            <a:prstGeom prst="rect">
              <a:avLst/>
            </a:prstGeom>
            <a:ln w="19050">
              <a:solidFill>
                <a:schemeClr val="tx1"/>
              </a:solidFill>
            </a:ln>
          </p:spPr>
        </p:pic>
      </p:grpSp>
      <p:sp>
        <p:nvSpPr>
          <p:cNvPr id="8" name="TextBox 7"/>
          <p:cNvSpPr txBox="1"/>
          <p:nvPr/>
        </p:nvSpPr>
        <p:spPr>
          <a:xfrm>
            <a:off x="809714" y="1022678"/>
            <a:ext cx="729688"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1997</a:t>
            </a:r>
          </a:p>
        </p:txBody>
      </p:sp>
      <p:sp>
        <p:nvSpPr>
          <p:cNvPr id="9" name="TextBox 8"/>
          <p:cNvSpPr txBox="1"/>
          <p:nvPr/>
        </p:nvSpPr>
        <p:spPr>
          <a:xfrm>
            <a:off x="7449797" y="1017767"/>
            <a:ext cx="1531188"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2012 – 2013</a:t>
            </a:r>
          </a:p>
        </p:txBody>
      </p:sp>
      <p:sp>
        <p:nvSpPr>
          <p:cNvPr id="12" name="TextBox 11"/>
          <p:cNvSpPr txBox="1"/>
          <p:nvPr/>
        </p:nvSpPr>
        <p:spPr>
          <a:xfrm>
            <a:off x="2522943" y="1034658"/>
            <a:ext cx="1531188"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2001 – 2005</a:t>
            </a:r>
          </a:p>
        </p:txBody>
      </p:sp>
      <p:grpSp>
        <p:nvGrpSpPr>
          <p:cNvPr id="20" name="Group 19"/>
          <p:cNvGrpSpPr/>
          <p:nvPr/>
        </p:nvGrpSpPr>
        <p:grpSpPr>
          <a:xfrm>
            <a:off x="2179033" y="2037919"/>
            <a:ext cx="2219009" cy="2892716"/>
            <a:chOff x="2956248" y="1574225"/>
            <a:chExt cx="2958678" cy="3856954"/>
          </a:xfrm>
        </p:grpSpPr>
        <p:pic>
          <p:nvPicPr>
            <p:cNvPr id="11" name="Picture 10"/>
            <p:cNvPicPr>
              <a:picLocks noChangeAspect="1"/>
            </p:cNvPicPr>
            <p:nvPr/>
          </p:nvPicPr>
          <p:blipFill rotWithShape="1">
            <a:blip r:embed="rId7" cstate="print">
              <a:extLst>
                <a:ext uri="{28A0092B-C50C-407E-A947-70E740481C1C}">
                  <a14:useLocalDpi xmlns:a14="http://schemas.microsoft.com/office/drawing/2010/main"/>
                </a:ext>
              </a:extLst>
            </a:blip>
            <a:srcRect l="10445" r="15128" b="41244"/>
            <a:stretch/>
          </p:blipFill>
          <p:spPr>
            <a:xfrm>
              <a:off x="2956248" y="1574225"/>
              <a:ext cx="2848127" cy="1967991"/>
            </a:xfrm>
            <a:prstGeom prst="rect">
              <a:avLst/>
            </a:prstGeom>
            <a:ln w="19050">
              <a:solidFill>
                <a:schemeClr val="tx1"/>
              </a:solidFill>
            </a:ln>
          </p:spPr>
        </p:pic>
        <p:pic>
          <p:nvPicPr>
            <p:cNvPr id="7" name="Picture 6"/>
            <p:cNvPicPr>
              <a:picLocks noChangeAspect="1"/>
            </p:cNvPicPr>
            <p:nvPr/>
          </p:nvPicPr>
          <p:blipFill rotWithShape="1">
            <a:blip r:embed="rId8" cstate="print">
              <a:extLst>
                <a:ext uri="{28A0092B-C50C-407E-A947-70E740481C1C}">
                  <a14:useLocalDpi xmlns:a14="http://schemas.microsoft.com/office/drawing/2010/main"/>
                </a:ext>
              </a:extLst>
            </a:blip>
            <a:srcRect l="7681" r="3659"/>
            <a:stretch/>
          </p:blipFill>
          <p:spPr>
            <a:xfrm>
              <a:off x="3234125" y="2765045"/>
              <a:ext cx="2680801" cy="2666134"/>
            </a:xfrm>
            <a:prstGeom prst="rect">
              <a:avLst/>
            </a:prstGeom>
            <a:ln w="19050">
              <a:solidFill>
                <a:schemeClr val="tx1"/>
              </a:solidFill>
            </a:ln>
          </p:spPr>
        </p:pic>
      </p:grpSp>
      <p:grpSp>
        <p:nvGrpSpPr>
          <p:cNvPr id="19" name="Group 18"/>
          <p:cNvGrpSpPr/>
          <p:nvPr/>
        </p:nvGrpSpPr>
        <p:grpSpPr>
          <a:xfrm>
            <a:off x="4553207" y="2037919"/>
            <a:ext cx="2588517" cy="3261992"/>
            <a:chOff x="6083327" y="1574225"/>
            <a:chExt cx="3451356" cy="4349323"/>
          </a:xfrm>
        </p:grpSpPr>
        <p:pic>
          <p:nvPicPr>
            <p:cNvPr id="16" name="Picture 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083327" y="1574225"/>
              <a:ext cx="3007703" cy="3989415"/>
            </a:xfrm>
            <a:prstGeom prst="rect">
              <a:avLst/>
            </a:prstGeom>
            <a:ln w="19050">
              <a:solidFill>
                <a:schemeClr val="tx1"/>
              </a:solidFill>
            </a:ln>
          </p:spPr>
        </p:pic>
        <p:pic>
          <p:nvPicPr>
            <p:cNvPr id="17" name="Picture 16"/>
            <p:cNvPicPr>
              <a:picLocks noChangeAspect="1"/>
            </p:cNvPicPr>
            <p:nvPr/>
          </p:nvPicPr>
          <p:blipFill rotWithShape="1">
            <a:blip r:embed="rId10" cstate="print">
              <a:extLst>
                <a:ext uri="{28A0092B-C50C-407E-A947-70E740481C1C}">
                  <a14:useLocalDpi xmlns:a14="http://schemas.microsoft.com/office/drawing/2010/main"/>
                </a:ext>
              </a:extLst>
            </a:blip>
            <a:srcRect r="5769" b="32169"/>
            <a:stretch/>
          </p:blipFill>
          <p:spPr>
            <a:xfrm>
              <a:off x="6134191" y="4313176"/>
              <a:ext cx="3400492" cy="1610372"/>
            </a:xfrm>
            <a:prstGeom prst="rect">
              <a:avLst/>
            </a:prstGeom>
            <a:ln w="19050">
              <a:solidFill>
                <a:schemeClr val="tx1"/>
              </a:solidFill>
            </a:ln>
          </p:spPr>
        </p:pic>
      </p:grpSp>
      <p:sp>
        <p:nvSpPr>
          <p:cNvPr id="21" name="TextBox 20"/>
          <p:cNvSpPr txBox="1"/>
          <p:nvPr/>
        </p:nvSpPr>
        <p:spPr>
          <a:xfrm>
            <a:off x="5022238" y="1034658"/>
            <a:ext cx="1531188"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2009 – 2010</a:t>
            </a:r>
          </a:p>
        </p:txBody>
      </p:sp>
      <p:sp>
        <p:nvSpPr>
          <p:cNvPr id="22" name="Right Arrow 21"/>
          <p:cNvSpPr/>
          <p:nvPr/>
        </p:nvSpPr>
        <p:spPr>
          <a:xfrm>
            <a:off x="1568290" y="1125296"/>
            <a:ext cx="838200" cy="2111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ight Arrow 22"/>
          <p:cNvSpPr/>
          <p:nvPr/>
        </p:nvSpPr>
        <p:spPr>
          <a:xfrm>
            <a:off x="4134106" y="1125296"/>
            <a:ext cx="838200" cy="2111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ight Arrow 23"/>
          <p:cNvSpPr/>
          <p:nvPr/>
        </p:nvSpPr>
        <p:spPr>
          <a:xfrm>
            <a:off x="6572720" y="1135688"/>
            <a:ext cx="838200" cy="2111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p:cNvSpPr txBox="1"/>
          <p:nvPr/>
        </p:nvSpPr>
        <p:spPr>
          <a:xfrm>
            <a:off x="685962" y="1465332"/>
            <a:ext cx="977192"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Drivers</a:t>
            </a:r>
          </a:p>
        </p:txBody>
      </p:sp>
      <p:sp>
        <p:nvSpPr>
          <p:cNvPr id="26" name="TextBox 25"/>
          <p:cNvSpPr txBox="1"/>
          <p:nvPr/>
        </p:nvSpPr>
        <p:spPr>
          <a:xfrm>
            <a:off x="2714503" y="1465332"/>
            <a:ext cx="1148071"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Theories</a:t>
            </a:r>
          </a:p>
        </p:txBody>
      </p:sp>
      <p:sp>
        <p:nvSpPr>
          <p:cNvPr id="27" name="TextBox 26"/>
          <p:cNvSpPr txBox="1"/>
          <p:nvPr/>
        </p:nvSpPr>
        <p:spPr>
          <a:xfrm>
            <a:off x="5008068" y="1467462"/>
            <a:ext cx="1559529"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Frameworks</a:t>
            </a:r>
          </a:p>
        </p:txBody>
      </p:sp>
      <p:sp>
        <p:nvSpPr>
          <p:cNvPr id="28" name="TextBox 27"/>
          <p:cNvSpPr txBox="1"/>
          <p:nvPr/>
        </p:nvSpPr>
        <p:spPr>
          <a:xfrm>
            <a:off x="7705254" y="1465332"/>
            <a:ext cx="1020279"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Policies</a:t>
            </a:r>
          </a:p>
        </p:txBody>
      </p:sp>
      <p:sp>
        <p:nvSpPr>
          <p:cNvPr id="30" name="TextBox 29">
            <a:extLst>
              <a:ext uri="{FF2B5EF4-FFF2-40B4-BE49-F238E27FC236}">
                <a16:creationId xmlns:a16="http://schemas.microsoft.com/office/drawing/2014/main" id="{5B043029-01C9-4E18-AD3C-417E8E52F533}"/>
              </a:ext>
            </a:extLst>
          </p:cNvPr>
          <p:cNvSpPr txBox="1"/>
          <p:nvPr/>
        </p:nvSpPr>
        <p:spPr>
          <a:xfrm>
            <a:off x="170204" y="51549"/>
            <a:ext cx="9144000" cy="1077218"/>
          </a:xfrm>
          <a:prstGeom prst="rect">
            <a:avLst/>
          </a:prstGeom>
          <a:solidFill>
            <a:schemeClr val="bg1"/>
          </a:solid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Act 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The US Infrastructure Resilience Renaissance</a:t>
            </a:r>
          </a:p>
        </p:txBody>
      </p:sp>
      <p:sp>
        <p:nvSpPr>
          <p:cNvPr id="35" name="Slide Number Placeholder 4">
            <a:extLst>
              <a:ext uri="{FF2B5EF4-FFF2-40B4-BE49-F238E27FC236}">
                <a16:creationId xmlns:a16="http://schemas.microsoft.com/office/drawing/2014/main" id="{59FF4F89-02EE-2947-A5BE-6F3618CBC718}"/>
              </a:ext>
            </a:extLst>
          </p:cNvPr>
          <p:cNvSpPr>
            <a:spLocks noGrp="1"/>
          </p:cNvSpPr>
          <p:nvPr>
            <p:ph type="sldNum" sz="quarter" idx="12"/>
          </p:nvPr>
        </p:nvSpPr>
        <p:spPr>
          <a:xfrm>
            <a:off x="9916231" y="6434224"/>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E6F70E-7E2D-224A-B1D0-612C1F4A6314}"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49CBB25-BA8D-2494-6F54-BC4F3DD26F5F}"/>
              </a:ext>
            </a:extLst>
          </p:cNvPr>
          <p:cNvSpPr txBox="1"/>
          <p:nvPr/>
        </p:nvSpPr>
        <p:spPr>
          <a:xfrm>
            <a:off x="10002140" y="1041069"/>
            <a:ext cx="1531188"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2013 – 2023</a:t>
            </a:r>
          </a:p>
        </p:txBody>
      </p:sp>
      <p:sp>
        <p:nvSpPr>
          <p:cNvPr id="14" name="Right Arrow 13">
            <a:extLst>
              <a:ext uri="{FF2B5EF4-FFF2-40B4-BE49-F238E27FC236}">
                <a16:creationId xmlns:a16="http://schemas.microsoft.com/office/drawing/2014/main" id="{51B04CCC-2474-7096-8AEE-C1B8180A7A82}"/>
              </a:ext>
            </a:extLst>
          </p:cNvPr>
          <p:cNvSpPr/>
          <p:nvPr/>
        </p:nvSpPr>
        <p:spPr>
          <a:xfrm>
            <a:off x="9125063" y="1158990"/>
            <a:ext cx="838200" cy="2111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6A22157B-12A9-B3D0-E161-4D9B624B88EE}"/>
              </a:ext>
            </a:extLst>
          </p:cNvPr>
          <p:cNvSpPr txBox="1"/>
          <p:nvPr/>
        </p:nvSpPr>
        <p:spPr>
          <a:xfrm>
            <a:off x="10075532" y="1488634"/>
            <a:ext cx="1384417" cy="10618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Modeling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Simulation</a:t>
            </a:r>
          </a:p>
        </p:txBody>
      </p:sp>
      <p:cxnSp>
        <p:nvCxnSpPr>
          <p:cNvPr id="38" name="Straight Connector 37">
            <a:extLst>
              <a:ext uri="{FF2B5EF4-FFF2-40B4-BE49-F238E27FC236}">
                <a16:creationId xmlns:a16="http://schemas.microsoft.com/office/drawing/2014/main" id="{ACF24CB0-BF04-AC7E-7576-92EC72DAC321}"/>
              </a:ext>
            </a:extLst>
          </p:cNvPr>
          <p:cNvCxnSpPr/>
          <p:nvPr/>
        </p:nvCxnSpPr>
        <p:spPr>
          <a:xfrm flipH="1">
            <a:off x="9464104" y="0"/>
            <a:ext cx="100891"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47B39B3-B5AE-7782-369B-B3C0FE28E05D}"/>
              </a:ext>
            </a:extLst>
          </p:cNvPr>
          <p:cNvSpPr txBox="1"/>
          <p:nvPr/>
        </p:nvSpPr>
        <p:spPr>
          <a:xfrm>
            <a:off x="9666345" y="3203567"/>
            <a:ext cx="219617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Conferences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Journals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National 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Centers of Excellence</a:t>
            </a:r>
          </a:p>
        </p:txBody>
      </p:sp>
      <p:sp>
        <p:nvSpPr>
          <p:cNvPr id="40" name="TextBox 39">
            <a:extLst>
              <a:ext uri="{FF2B5EF4-FFF2-40B4-BE49-F238E27FC236}">
                <a16:creationId xmlns:a16="http://schemas.microsoft.com/office/drawing/2014/main" id="{465C71F5-F9BB-1036-0C0C-F75DE4F4D0AD}"/>
              </a:ext>
            </a:extLst>
          </p:cNvPr>
          <p:cNvSpPr txBox="1"/>
          <p:nvPr/>
        </p:nvSpPr>
        <p:spPr>
          <a:xfrm>
            <a:off x="9314204" y="58651"/>
            <a:ext cx="2654985" cy="584775"/>
          </a:xfrm>
          <a:prstGeom prst="rect">
            <a:avLst/>
          </a:prstGeom>
          <a:solidFill>
            <a:schemeClr val="bg1"/>
          </a:solid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Act II:</a:t>
            </a:r>
          </a:p>
        </p:txBody>
      </p:sp>
      <p:sp>
        <p:nvSpPr>
          <p:cNvPr id="37" name="TextBox 36">
            <a:extLst>
              <a:ext uri="{FF2B5EF4-FFF2-40B4-BE49-F238E27FC236}">
                <a16:creationId xmlns:a16="http://schemas.microsoft.com/office/drawing/2014/main" id="{2A338B6A-BC13-FD05-B3F6-59424A674CDA}"/>
              </a:ext>
            </a:extLst>
          </p:cNvPr>
          <p:cNvSpPr txBox="1"/>
          <p:nvPr/>
        </p:nvSpPr>
        <p:spPr>
          <a:xfrm>
            <a:off x="9643387" y="4686105"/>
            <a:ext cx="2247410"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Universities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National Laboratories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FFRDCs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Defense Contractors</a:t>
            </a:r>
          </a:p>
        </p:txBody>
      </p:sp>
    </p:spTree>
    <p:extLst>
      <p:ext uri="{BB962C8B-B14F-4D97-AF65-F5344CB8AC3E}">
        <p14:creationId xmlns:p14="http://schemas.microsoft.com/office/powerpoint/2010/main" val="876572189"/>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818287-71E9-5D50-EE1B-8BC3F6C8B4E0}"/>
              </a:ext>
            </a:extLst>
          </p:cNvPr>
          <p:cNvSpPr>
            <a:spLocks noGrp="1"/>
          </p:cNvSpPr>
          <p:nvPr>
            <p:ph type="title"/>
          </p:nvPr>
        </p:nvSpPr>
        <p:spPr>
          <a:xfrm>
            <a:off x="838200" y="365125"/>
            <a:ext cx="4368800" cy="1325563"/>
          </a:xfrm>
        </p:spPr>
        <p:txBody>
          <a:bodyPr/>
          <a:lstStyle/>
          <a:p>
            <a:r>
              <a:rPr lang="en-US" dirty="0"/>
              <a:t>The Premise</a:t>
            </a:r>
          </a:p>
        </p:txBody>
      </p:sp>
      <p:sp>
        <p:nvSpPr>
          <p:cNvPr id="5" name="Content Placeholder 4">
            <a:extLst>
              <a:ext uri="{FF2B5EF4-FFF2-40B4-BE49-F238E27FC236}">
                <a16:creationId xmlns:a16="http://schemas.microsoft.com/office/drawing/2014/main" id="{CCE34385-382B-F05E-1B0D-017903E73257}"/>
              </a:ext>
            </a:extLst>
          </p:cNvPr>
          <p:cNvSpPr>
            <a:spLocks noGrp="1"/>
          </p:cNvSpPr>
          <p:nvPr>
            <p:ph sz="half" idx="1"/>
          </p:nvPr>
        </p:nvSpPr>
        <p:spPr>
          <a:xfrm>
            <a:off x="838200" y="1825625"/>
            <a:ext cx="4953000" cy="4667250"/>
          </a:xfrm>
        </p:spPr>
        <p:txBody>
          <a:bodyPr>
            <a:noAutofit/>
          </a:bodyPr>
          <a:lstStyle/>
          <a:p>
            <a:r>
              <a:rPr lang="en-US" dirty="0"/>
              <a:t>We can map out our infrastructure systems</a:t>
            </a:r>
          </a:p>
          <a:p>
            <a:r>
              <a:rPr lang="en-US" dirty="0"/>
              <a:t>And their dependencies</a:t>
            </a:r>
          </a:p>
          <a:p>
            <a:r>
              <a:rPr lang="en-US" dirty="0"/>
              <a:t>And </a:t>
            </a:r>
            <a:r>
              <a:rPr lang="en-US" b="1" i="1" dirty="0"/>
              <a:t>model</a:t>
            </a:r>
            <a:r>
              <a:rPr lang="en-US" dirty="0"/>
              <a:t> their operation</a:t>
            </a:r>
          </a:p>
          <a:p>
            <a:r>
              <a:rPr lang="en-US" dirty="0"/>
              <a:t>To identify vulnerabilities</a:t>
            </a:r>
          </a:p>
          <a:p>
            <a:r>
              <a:rPr lang="en-US" dirty="0"/>
              <a:t>Then fill holes and/or block cascading consequences</a:t>
            </a:r>
          </a:p>
          <a:p>
            <a:endParaRPr lang="en-US" dirty="0"/>
          </a:p>
          <a:p>
            <a:r>
              <a:rPr lang="en-US" dirty="0"/>
              <a:t>And doing all this will allow us to fix things going forward…</a:t>
            </a:r>
          </a:p>
        </p:txBody>
      </p:sp>
      <p:pic>
        <p:nvPicPr>
          <p:cNvPr id="2" name="Picture 7" descr="TolstoiRailNet">
            <a:extLst>
              <a:ext uri="{FF2B5EF4-FFF2-40B4-BE49-F238E27FC236}">
                <a16:creationId xmlns:a16="http://schemas.microsoft.com/office/drawing/2014/main" id="{36AD0D2B-E211-B452-C5B5-F10B8E01BFE2}"/>
              </a:ext>
            </a:extLst>
          </p:cNvPr>
          <p:cNvPicPr>
            <a:picLocks noChangeAspect="1" noChangeArrowheads="1"/>
          </p:cNvPicPr>
          <p:nvPr/>
        </p:nvPicPr>
        <p:blipFill>
          <a:blip r:embed="rId2" cstate="print"/>
          <a:srcRect/>
          <a:stretch>
            <a:fillRect/>
          </a:stretch>
        </p:blipFill>
        <p:spPr bwMode="auto">
          <a:xfrm>
            <a:off x="6270072" y="608965"/>
            <a:ext cx="5525174" cy="3403600"/>
          </a:xfrm>
          <a:prstGeom prst="rect">
            <a:avLst/>
          </a:prstGeom>
          <a:noFill/>
          <a:ln w="9525">
            <a:noFill/>
            <a:miter lim="800000"/>
            <a:headEnd/>
            <a:tailEnd/>
          </a:ln>
        </p:spPr>
      </p:pic>
      <p:sp>
        <p:nvSpPr>
          <p:cNvPr id="3" name="TextBox 2">
            <a:extLst>
              <a:ext uri="{FF2B5EF4-FFF2-40B4-BE49-F238E27FC236}">
                <a16:creationId xmlns:a16="http://schemas.microsoft.com/office/drawing/2014/main" id="{44FAAC11-788A-C024-D5FF-6B0542D07B9F}"/>
              </a:ext>
            </a:extLst>
          </p:cNvPr>
          <p:cNvSpPr txBox="1"/>
          <p:nvPr/>
        </p:nvSpPr>
        <p:spPr>
          <a:xfrm>
            <a:off x="6270072" y="153037"/>
            <a:ext cx="41083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Russian Rail Network circa 1955</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131857"/>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20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1200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818287-71E9-5D50-EE1B-8BC3F6C8B4E0}"/>
              </a:ext>
            </a:extLst>
          </p:cNvPr>
          <p:cNvSpPr>
            <a:spLocks noGrp="1"/>
          </p:cNvSpPr>
          <p:nvPr>
            <p:ph type="title"/>
          </p:nvPr>
        </p:nvSpPr>
        <p:spPr>
          <a:xfrm>
            <a:off x="838200" y="365125"/>
            <a:ext cx="4368800" cy="1325563"/>
          </a:xfrm>
        </p:spPr>
        <p:txBody>
          <a:bodyPr/>
          <a:lstStyle/>
          <a:p>
            <a:r>
              <a:rPr lang="en-US" dirty="0"/>
              <a:t>The Premise</a:t>
            </a:r>
          </a:p>
        </p:txBody>
      </p:sp>
      <p:pic>
        <p:nvPicPr>
          <p:cNvPr id="10" name="Picture 7" descr="TolstoiRailNet">
            <a:extLst>
              <a:ext uri="{FF2B5EF4-FFF2-40B4-BE49-F238E27FC236}">
                <a16:creationId xmlns:a16="http://schemas.microsoft.com/office/drawing/2014/main" id="{43D741CA-D4AA-C83F-ED54-E30C1330A3F0}"/>
              </a:ext>
            </a:extLst>
          </p:cNvPr>
          <p:cNvPicPr>
            <a:picLocks noChangeAspect="1" noChangeArrowheads="1"/>
          </p:cNvPicPr>
          <p:nvPr/>
        </p:nvPicPr>
        <p:blipFill>
          <a:blip r:embed="rId2" cstate="print"/>
          <a:srcRect/>
          <a:stretch>
            <a:fillRect/>
          </a:stretch>
        </p:blipFill>
        <p:spPr bwMode="auto">
          <a:xfrm>
            <a:off x="6270072" y="608965"/>
            <a:ext cx="5525174" cy="3403600"/>
          </a:xfrm>
          <a:prstGeom prst="rect">
            <a:avLst/>
          </a:prstGeom>
          <a:noFill/>
          <a:ln w="9525">
            <a:noFill/>
            <a:miter lim="800000"/>
            <a:headEnd/>
            <a:tailEnd/>
          </a:ln>
        </p:spPr>
      </p:pic>
      <p:pic>
        <p:nvPicPr>
          <p:cNvPr id="11" name="Picture 10">
            <a:extLst>
              <a:ext uri="{FF2B5EF4-FFF2-40B4-BE49-F238E27FC236}">
                <a16:creationId xmlns:a16="http://schemas.microsoft.com/office/drawing/2014/main" id="{CC4CC0E7-F031-ED84-9E49-2F53D61C1467}"/>
              </a:ext>
            </a:extLst>
          </p:cNvPr>
          <p:cNvPicPr>
            <a:picLocks noChangeAspect="1"/>
          </p:cNvPicPr>
          <p:nvPr/>
        </p:nvPicPr>
        <p:blipFill>
          <a:blip r:embed="rId3"/>
          <a:stretch>
            <a:fillRect/>
          </a:stretch>
        </p:blipFill>
        <p:spPr>
          <a:xfrm>
            <a:off x="6387426" y="4283827"/>
            <a:ext cx="5525174" cy="1870542"/>
          </a:xfrm>
          <a:prstGeom prst="rect">
            <a:avLst/>
          </a:prstGeom>
        </p:spPr>
      </p:pic>
      <p:sp>
        <p:nvSpPr>
          <p:cNvPr id="2" name="TextBox 1">
            <a:extLst>
              <a:ext uri="{FF2B5EF4-FFF2-40B4-BE49-F238E27FC236}">
                <a16:creationId xmlns:a16="http://schemas.microsoft.com/office/drawing/2014/main" id="{B199D826-15A3-BB03-03CB-E9DCA972B112}"/>
              </a:ext>
            </a:extLst>
          </p:cNvPr>
          <p:cNvSpPr txBox="1"/>
          <p:nvPr/>
        </p:nvSpPr>
        <p:spPr>
          <a:xfrm>
            <a:off x="6270072" y="6173470"/>
            <a:ext cx="564252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Next Condensed" panose="020B0506020202020204" pitchFamily="34" charset="0"/>
                <a:ea typeface="+mn-ea"/>
                <a:cs typeface="+mn-cs"/>
              </a:rPr>
              <a:t>Alderson, D., Brown, G., Carlyle, M., and Cox, L. A., 2013, "Sometimes There is No "Most-Vital" Arc: Assessing and Improving the Operational Resilience of Systems," Military Operations Research, 18(1), pp. 21-37.</a:t>
            </a:r>
          </a:p>
        </p:txBody>
      </p:sp>
      <p:sp>
        <p:nvSpPr>
          <p:cNvPr id="6" name="TextBox 5">
            <a:extLst>
              <a:ext uri="{FF2B5EF4-FFF2-40B4-BE49-F238E27FC236}">
                <a16:creationId xmlns:a16="http://schemas.microsoft.com/office/drawing/2014/main" id="{560DA1C5-5E4E-7B02-E957-E7D54C5339FE}"/>
              </a:ext>
            </a:extLst>
          </p:cNvPr>
          <p:cNvSpPr txBox="1"/>
          <p:nvPr/>
        </p:nvSpPr>
        <p:spPr>
          <a:xfrm>
            <a:off x="6270072" y="153037"/>
            <a:ext cx="41083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Russian Rail Network circa 1955</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ontent Placeholder 4">
            <a:extLst>
              <a:ext uri="{FF2B5EF4-FFF2-40B4-BE49-F238E27FC236}">
                <a16:creationId xmlns:a16="http://schemas.microsoft.com/office/drawing/2014/main" id="{C1355F76-3AFA-FFD7-5B35-2A3ED9A9B8C9}"/>
              </a:ext>
            </a:extLst>
          </p:cNvPr>
          <p:cNvSpPr>
            <a:spLocks noGrp="1"/>
          </p:cNvSpPr>
          <p:nvPr>
            <p:ph sz="half" idx="1"/>
          </p:nvPr>
        </p:nvSpPr>
        <p:spPr>
          <a:xfrm>
            <a:off x="838200" y="1825625"/>
            <a:ext cx="4953000" cy="4667250"/>
          </a:xfrm>
        </p:spPr>
        <p:txBody>
          <a:bodyPr>
            <a:noAutofit/>
          </a:bodyPr>
          <a:lstStyle/>
          <a:p>
            <a:r>
              <a:rPr lang="en-US" dirty="0"/>
              <a:t>We can map out our infrastructure systems</a:t>
            </a:r>
          </a:p>
          <a:p>
            <a:r>
              <a:rPr lang="en-US" dirty="0"/>
              <a:t>And their dependencies</a:t>
            </a:r>
          </a:p>
          <a:p>
            <a:r>
              <a:rPr lang="en-US" dirty="0"/>
              <a:t>And </a:t>
            </a:r>
            <a:r>
              <a:rPr lang="en-US" b="1" i="1" dirty="0"/>
              <a:t>model</a:t>
            </a:r>
            <a:r>
              <a:rPr lang="en-US" dirty="0"/>
              <a:t> their operation</a:t>
            </a:r>
          </a:p>
          <a:p>
            <a:r>
              <a:rPr lang="en-US" dirty="0"/>
              <a:t>To identify vulnerabilities</a:t>
            </a:r>
          </a:p>
          <a:p>
            <a:r>
              <a:rPr lang="en-US" dirty="0"/>
              <a:t>Then fill holes and/or block cascading consequences</a:t>
            </a:r>
          </a:p>
          <a:p>
            <a:endParaRPr lang="en-US" dirty="0"/>
          </a:p>
          <a:p>
            <a:r>
              <a:rPr lang="en-US" dirty="0">
                <a:solidFill>
                  <a:schemeClr val="bg1">
                    <a:lumMod val="65000"/>
                  </a:schemeClr>
                </a:solidFill>
              </a:rPr>
              <a:t>And doing all this will allow us to fix things going forward…</a:t>
            </a:r>
          </a:p>
        </p:txBody>
      </p:sp>
    </p:spTree>
    <p:extLst>
      <p:ext uri="{BB962C8B-B14F-4D97-AF65-F5344CB8AC3E}">
        <p14:creationId xmlns:p14="http://schemas.microsoft.com/office/powerpoint/2010/main" val="542796032"/>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818287-71E9-5D50-EE1B-8BC3F6C8B4E0}"/>
              </a:ext>
            </a:extLst>
          </p:cNvPr>
          <p:cNvSpPr>
            <a:spLocks noGrp="1"/>
          </p:cNvSpPr>
          <p:nvPr>
            <p:ph type="title"/>
          </p:nvPr>
        </p:nvSpPr>
        <p:spPr>
          <a:xfrm>
            <a:off x="838200" y="365125"/>
            <a:ext cx="4368800" cy="1325563"/>
          </a:xfrm>
        </p:spPr>
        <p:txBody>
          <a:bodyPr/>
          <a:lstStyle/>
          <a:p>
            <a:r>
              <a:rPr lang="en-US" dirty="0"/>
              <a:t>The Premise</a:t>
            </a:r>
          </a:p>
        </p:txBody>
      </p:sp>
      <p:grpSp>
        <p:nvGrpSpPr>
          <p:cNvPr id="11" name="Group 10">
            <a:extLst>
              <a:ext uri="{FF2B5EF4-FFF2-40B4-BE49-F238E27FC236}">
                <a16:creationId xmlns:a16="http://schemas.microsoft.com/office/drawing/2014/main" id="{A03A2AB2-EC4E-85DD-0E81-BD207E656A78}"/>
              </a:ext>
            </a:extLst>
          </p:cNvPr>
          <p:cNvGrpSpPr/>
          <p:nvPr/>
        </p:nvGrpSpPr>
        <p:grpSpPr>
          <a:xfrm>
            <a:off x="6446690" y="919761"/>
            <a:ext cx="4907110" cy="4014057"/>
            <a:chOff x="893627" y="486077"/>
            <a:chExt cx="4907110" cy="4014057"/>
          </a:xfrm>
        </p:grpSpPr>
        <p:sp>
          <p:nvSpPr>
            <p:cNvPr id="46" name="Oval 45">
              <a:extLst>
                <a:ext uri="{FF2B5EF4-FFF2-40B4-BE49-F238E27FC236}">
                  <a16:creationId xmlns:a16="http://schemas.microsoft.com/office/drawing/2014/main" id="{C4AC0519-0B46-F2E2-2A89-E506B22DD47E}"/>
                </a:ext>
              </a:extLst>
            </p:cNvPr>
            <p:cNvSpPr/>
            <p:nvPr/>
          </p:nvSpPr>
          <p:spPr>
            <a:xfrm>
              <a:off x="1363958" y="768316"/>
              <a:ext cx="517362" cy="501757"/>
            </a:xfrm>
            <a:prstGeom prst="ellipse">
              <a:avLst/>
            </a:prstGeom>
            <a:pattFill prst="ltUpDiag">
              <a:fgClr>
                <a:prstClr val="black"/>
              </a:fgClr>
              <a:bgClr>
                <a:prstClr val="white"/>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47" name="Oval 46">
              <a:extLst>
                <a:ext uri="{FF2B5EF4-FFF2-40B4-BE49-F238E27FC236}">
                  <a16:creationId xmlns:a16="http://schemas.microsoft.com/office/drawing/2014/main" id="{CD265391-27CA-143E-CC92-2F9DFA4F2311}"/>
                </a:ext>
              </a:extLst>
            </p:cNvPr>
            <p:cNvSpPr/>
            <p:nvPr/>
          </p:nvSpPr>
          <p:spPr>
            <a:xfrm>
              <a:off x="2519750" y="763916"/>
              <a:ext cx="517362" cy="501757"/>
            </a:xfrm>
            <a:prstGeom prst="ellipse">
              <a:avLst/>
            </a:prstGeom>
            <a:pattFill prst="ltUpDiag">
              <a:fgClr>
                <a:prstClr val="black"/>
              </a:fgClr>
              <a:bgClr>
                <a:prstClr val="white"/>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48" name="Straight Connector 47">
              <a:extLst>
                <a:ext uri="{FF2B5EF4-FFF2-40B4-BE49-F238E27FC236}">
                  <a16:creationId xmlns:a16="http://schemas.microsoft.com/office/drawing/2014/main" id="{8EE7A174-412B-CE40-5AC5-D3FE0FE43120}"/>
                </a:ext>
              </a:extLst>
            </p:cNvPr>
            <p:cNvCxnSpPr>
              <a:stCxn id="46" idx="6"/>
              <a:endCxn id="47" idx="2"/>
            </p:cNvCxnSpPr>
            <p:nvPr/>
          </p:nvCxnSpPr>
          <p:spPr>
            <a:xfrm flipV="1">
              <a:off x="1881320" y="1014795"/>
              <a:ext cx="638430" cy="4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627464D8-778D-1E31-B2AD-E95A621279C4}"/>
                </a:ext>
              </a:extLst>
            </p:cNvPr>
            <p:cNvSpPr/>
            <p:nvPr/>
          </p:nvSpPr>
          <p:spPr>
            <a:xfrm>
              <a:off x="3685098" y="759516"/>
              <a:ext cx="517362" cy="501757"/>
            </a:xfrm>
            <a:prstGeom prst="ellipse">
              <a:avLst/>
            </a:prstGeom>
            <a:pattFill prst="ltUpDiag">
              <a:fgClr>
                <a:prstClr val="black"/>
              </a:fgClr>
              <a:bgClr>
                <a:prstClr val="white"/>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50" name="Straight Connector 49">
              <a:extLst>
                <a:ext uri="{FF2B5EF4-FFF2-40B4-BE49-F238E27FC236}">
                  <a16:creationId xmlns:a16="http://schemas.microsoft.com/office/drawing/2014/main" id="{9126DD8D-1AA3-8402-D0FD-4A0548926D68}"/>
                </a:ext>
              </a:extLst>
            </p:cNvPr>
            <p:cNvCxnSpPr/>
            <p:nvPr/>
          </p:nvCxnSpPr>
          <p:spPr>
            <a:xfrm flipV="1">
              <a:off x="3030990" y="963355"/>
              <a:ext cx="638430" cy="4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07881FDD-4B4E-0DE6-1317-EA742F75C75C}"/>
                </a:ext>
              </a:extLst>
            </p:cNvPr>
            <p:cNvSpPr/>
            <p:nvPr/>
          </p:nvSpPr>
          <p:spPr>
            <a:xfrm>
              <a:off x="4840890" y="768316"/>
              <a:ext cx="517362" cy="5017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52" name="Oval 51">
              <a:extLst>
                <a:ext uri="{FF2B5EF4-FFF2-40B4-BE49-F238E27FC236}">
                  <a16:creationId xmlns:a16="http://schemas.microsoft.com/office/drawing/2014/main" id="{801F2953-E169-600A-D525-51DFA63677FC}"/>
                </a:ext>
              </a:extLst>
            </p:cNvPr>
            <p:cNvSpPr/>
            <p:nvPr/>
          </p:nvSpPr>
          <p:spPr>
            <a:xfrm>
              <a:off x="1363958" y="1736072"/>
              <a:ext cx="517362" cy="501757"/>
            </a:xfrm>
            <a:prstGeom prst="ellipse">
              <a:avLst/>
            </a:prstGeom>
            <a:pattFill prst="ltUpDiag">
              <a:fgClr>
                <a:prstClr val="black"/>
              </a:fgClr>
              <a:bgClr>
                <a:prstClr val="white"/>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53" name="Oval 52">
              <a:extLst>
                <a:ext uri="{FF2B5EF4-FFF2-40B4-BE49-F238E27FC236}">
                  <a16:creationId xmlns:a16="http://schemas.microsoft.com/office/drawing/2014/main" id="{7F971AA0-0FDB-7EE1-72C4-975DC14CD9BC}"/>
                </a:ext>
              </a:extLst>
            </p:cNvPr>
            <p:cNvSpPr/>
            <p:nvPr/>
          </p:nvSpPr>
          <p:spPr>
            <a:xfrm>
              <a:off x="2519750" y="1731672"/>
              <a:ext cx="517362" cy="5017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54" name="Oval 53">
              <a:extLst>
                <a:ext uri="{FF2B5EF4-FFF2-40B4-BE49-F238E27FC236}">
                  <a16:creationId xmlns:a16="http://schemas.microsoft.com/office/drawing/2014/main" id="{97E745DD-9253-9FE6-B048-84D3CE04C869}"/>
                </a:ext>
              </a:extLst>
            </p:cNvPr>
            <p:cNvSpPr/>
            <p:nvPr/>
          </p:nvSpPr>
          <p:spPr>
            <a:xfrm>
              <a:off x="3685098" y="1727272"/>
              <a:ext cx="517362" cy="5017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cxnSp>
          <p:nvCxnSpPr>
            <p:cNvPr id="55" name="Straight Connector 54">
              <a:extLst>
                <a:ext uri="{FF2B5EF4-FFF2-40B4-BE49-F238E27FC236}">
                  <a16:creationId xmlns:a16="http://schemas.microsoft.com/office/drawing/2014/main" id="{B1EB3072-6767-32F9-E428-796C6DE8C6BC}"/>
                </a:ext>
              </a:extLst>
            </p:cNvPr>
            <p:cNvCxnSpPr>
              <a:endCxn id="54" idx="2"/>
            </p:cNvCxnSpPr>
            <p:nvPr/>
          </p:nvCxnSpPr>
          <p:spPr>
            <a:xfrm flipV="1">
              <a:off x="3046668" y="1978151"/>
              <a:ext cx="638430" cy="4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06F8BC5E-E5BB-C4CE-586D-6EFEE0A00A91}"/>
                </a:ext>
              </a:extLst>
            </p:cNvPr>
            <p:cNvSpPr/>
            <p:nvPr/>
          </p:nvSpPr>
          <p:spPr>
            <a:xfrm>
              <a:off x="4840890" y="1736072"/>
              <a:ext cx="517362" cy="50175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8</a:t>
              </a:r>
            </a:p>
          </p:txBody>
        </p:sp>
        <p:cxnSp>
          <p:nvCxnSpPr>
            <p:cNvPr id="57" name="Straight Connector 56">
              <a:extLst>
                <a:ext uri="{FF2B5EF4-FFF2-40B4-BE49-F238E27FC236}">
                  <a16:creationId xmlns:a16="http://schemas.microsoft.com/office/drawing/2014/main" id="{192F8A4F-3341-D8A4-FD21-C0DF3D2F1FC9}"/>
                </a:ext>
              </a:extLst>
            </p:cNvPr>
            <p:cNvCxnSpPr>
              <a:endCxn id="56" idx="2"/>
            </p:cNvCxnSpPr>
            <p:nvPr/>
          </p:nvCxnSpPr>
          <p:spPr>
            <a:xfrm flipV="1">
              <a:off x="4202460" y="1986951"/>
              <a:ext cx="638430" cy="4400"/>
            </a:xfrm>
            <a:prstGeom prst="line">
              <a:avLst/>
            </a:prstGeom>
            <a:ln w="76200">
              <a:solidFill>
                <a:srgbClr val="3366FF"/>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6B596A2-63A9-BC35-8E6C-7A4628A7284F}"/>
                </a:ext>
              </a:extLst>
            </p:cNvPr>
            <p:cNvCxnSpPr>
              <a:stCxn id="46" idx="4"/>
              <a:endCxn id="52" idx="0"/>
            </p:cNvCxnSpPr>
            <p:nvPr/>
          </p:nvCxnSpPr>
          <p:spPr>
            <a:xfrm>
              <a:off x="1622639" y="1270073"/>
              <a:ext cx="0" cy="4659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7B9E08C-4B5A-08DF-8883-B827DB3AB39B}"/>
                </a:ext>
              </a:extLst>
            </p:cNvPr>
            <p:cNvCxnSpPr/>
            <p:nvPr/>
          </p:nvCxnSpPr>
          <p:spPr>
            <a:xfrm>
              <a:off x="5051670" y="1270073"/>
              <a:ext cx="0" cy="4659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7E849B85-EA35-7129-D533-A59E273A8C63}"/>
                </a:ext>
              </a:extLst>
            </p:cNvPr>
            <p:cNvSpPr/>
            <p:nvPr/>
          </p:nvSpPr>
          <p:spPr>
            <a:xfrm>
              <a:off x="1363958" y="2688147"/>
              <a:ext cx="517362" cy="501757"/>
            </a:xfrm>
            <a:prstGeom prst="ellipse">
              <a:avLst/>
            </a:prstGeom>
            <a:pattFill prst="ltUpDiag">
              <a:fgClr>
                <a:prstClr val="black"/>
              </a:fgClr>
              <a:bgClr>
                <a:prstClr val="white"/>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61" name="Oval 60">
              <a:extLst>
                <a:ext uri="{FF2B5EF4-FFF2-40B4-BE49-F238E27FC236}">
                  <a16:creationId xmlns:a16="http://schemas.microsoft.com/office/drawing/2014/main" id="{8A6C05D9-D910-3B13-7724-CA10661308C1}"/>
                </a:ext>
              </a:extLst>
            </p:cNvPr>
            <p:cNvSpPr/>
            <p:nvPr/>
          </p:nvSpPr>
          <p:spPr>
            <a:xfrm>
              <a:off x="2519750" y="2683747"/>
              <a:ext cx="517362" cy="501757"/>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10</a:t>
              </a:r>
            </a:p>
          </p:txBody>
        </p:sp>
        <p:cxnSp>
          <p:nvCxnSpPr>
            <p:cNvPr id="62" name="Straight Connector 61">
              <a:extLst>
                <a:ext uri="{FF2B5EF4-FFF2-40B4-BE49-F238E27FC236}">
                  <a16:creationId xmlns:a16="http://schemas.microsoft.com/office/drawing/2014/main" id="{43C20452-9BD0-419A-127F-80BF624DE496}"/>
                </a:ext>
              </a:extLst>
            </p:cNvPr>
            <p:cNvCxnSpPr>
              <a:stCxn id="69" idx="7"/>
              <a:endCxn id="61" idx="3"/>
            </p:cNvCxnSpPr>
            <p:nvPr/>
          </p:nvCxnSpPr>
          <p:spPr>
            <a:xfrm flipV="1">
              <a:off x="1805554" y="3112023"/>
              <a:ext cx="789962" cy="617360"/>
            </a:xfrm>
            <a:prstGeom prst="line">
              <a:avLst/>
            </a:prstGeom>
            <a:ln w="76200">
              <a:solidFill>
                <a:srgbClr val="3366FF"/>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3FD46284-6A05-D407-F8AC-0DD2F83F7BC0}"/>
                </a:ext>
              </a:extLst>
            </p:cNvPr>
            <p:cNvSpPr/>
            <p:nvPr/>
          </p:nvSpPr>
          <p:spPr>
            <a:xfrm>
              <a:off x="3685098" y="2679347"/>
              <a:ext cx="517362" cy="5017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p>
          </p:txBody>
        </p:sp>
        <p:cxnSp>
          <p:nvCxnSpPr>
            <p:cNvPr id="64" name="Straight Connector 63">
              <a:extLst>
                <a:ext uri="{FF2B5EF4-FFF2-40B4-BE49-F238E27FC236}">
                  <a16:creationId xmlns:a16="http://schemas.microsoft.com/office/drawing/2014/main" id="{ED5918C3-3659-1915-FE3B-1E1A2C798DF0}"/>
                </a:ext>
              </a:extLst>
            </p:cNvPr>
            <p:cNvCxnSpPr>
              <a:endCxn id="63" idx="2"/>
            </p:cNvCxnSpPr>
            <p:nvPr/>
          </p:nvCxnSpPr>
          <p:spPr>
            <a:xfrm flipV="1">
              <a:off x="3046668" y="2930226"/>
              <a:ext cx="638430" cy="4400"/>
            </a:xfrm>
            <a:prstGeom prst="line">
              <a:avLst/>
            </a:prstGeom>
            <a:ln w="76200">
              <a:solidFill>
                <a:srgbClr val="3366FF"/>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65" name="Oval 64">
              <a:extLst>
                <a:ext uri="{FF2B5EF4-FFF2-40B4-BE49-F238E27FC236}">
                  <a16:creationId xmlns:a16="http://schemas.microsoft.com/office/drawing/2014/main" id="{C0292AA9-AC4C-B3AB-2C1E-5BF9E50AE70E}"/>
                </a:ext>
              </a:extLst>
            </p:cNvPr>
            <p:cNvSpPr/>
            <p:nvPr/>
          </p:nvSpPr>
          <p:spPr>
            <a:xfrm>
              <a:off x="4840890" y="2688147"/>
              <a:ext cx="517362" cy="5017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12</a:t>
              </a:r>
            </a:p>
          </p:txBody>
        </p:sp>
        <p:cxnSp>
          <p:nvCxnSpPr>
            <p:cNvPr id="66" name="Straight Connector 65">
              <a:extLst>
                <a:ext uri="{FF2B5EF4-FFF2-40B4-BE49-F238E27FC236}">
                  <a16:creationId xmlns:a16="http://schemas.microsoft.com/office/drawing/2014/main" id="{1FE7CF0F-FE9A-0BEF-ECE8-E1C899883039}"/>
                </a:ext>
              </a:extLst>
            </p:cNvPr>
            <p:cNvCxnSpPr>
              <a:endCxn id="65" idx="2"/>
            </p:cNvCxnSpPr>
            <p:nvPr/>
          </p:nvCxnSpPr>
          <p:spPr>
            <a:xfrm flipV="1">
              <a:off x="4202460" y="2939026"/>
              <a:ext cx="638430" cy="4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C507E2C-240A-5D1C-C4C9-D8854A2CC466}"/>
                </a:ext>
              </a:extLst>
            </p:cNvPr>
            <p:cNvCxnSpPr>
              <a:endCxn id="60" idx="0"/>
            </p:cNvCxnSpPr>
            <p:nvPr/>
          </p:nvCxnSpPr>
          <p:spPr>
            <a:xfrm>
              <a:off x="1622639" y="2222148"/>
              <a:ext cx="0" cy="4659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6E33C34D-F5A5-E8D0-371F-BB18EAC96216}"/>
                </a:ext>
              </a:extLst>
            </p:cNvPr>
            <p:cNvCxnSpPr/>
            <p:nvPr/>
          </p:nvCxnSpPr>
          <p:spPr>
            <a:xfrm>
              <a:off x="5098704" y="2222148"/>
              <a:ext cx="0" cy="465999"/>
            </a:xfrm>
            <a:prstGeom prst="line">
              <a:avLst/>
            </a:prstGeom>
            <a:ln w="76200">
              <a:solidFill>
                <a:srgbClr val="3366FF"/>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A76F1DE1-4FE0-2918-03E3-D96E4D1E29D5}"/>
                </a:ext>
              </a:extLst>
            </p:cNvPr>
            <p:cNvSpPr/>
            <p:nvPr/>
          </p:nvSpPr>
          <p:spPr>
            <a:xfrm>
              <a:off x="1363958" y="3655902"/>
              <a:ext cx="517362" cy="5017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13</a:t>
              </a:r>
            </a:p>
          </p:txBody>
        </p:sp>
        <p:sp>
          <p:nvSpPr>
            <p:cNvPr id="70" name="Oval 69">
              <a:extLst>
                <a:ext uri="{FF2B5EF4-FFF2-40B4-BE49-F238E27FC236}">
                  <a16:creationId xmlns:a16="http://schemas.microsoft.com/office/drawing/2014/main" id="{5A3B44EE-5128-1F5D-FEB5-6CCB9946E911}"/>
                </a:ext>
              </a:extLst>
            </p:cNvPr>
            <p:cNvSpPr/>
            <p:nvPr/>
          </p:nvSpPr>
          <p:spPr>
            <a:xfrm>
              <a:off x="2519750" y="3651502"/>
              <a:ext cx="517362" cy="5017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14</a:t>
              </a:r>
            </a:p>
          </p:txBody>
        </p:sp>
        <p:cxnSp>
          <p:nvCxnSpPr>
            <p:cNvPr id="71" name="Straight Connector 70">
              <a:extLst>
                <a:ext uri="{FF2B5EF4-FFF2-40B4-BE49-F238E27FC236}">
                  <a16:creationId xmlns:a16="http://schemas.microsoft.com/office/drawing/2014/main" id="{C40FC574-CE79-9ABE-891E-06B3B981BA35}"/>
                </a:ext>
              </a:extLst>
            </p:cNvPr>
            <p:cNvCxnSpPr>
              <a:stCxn id="69" idx="6"/>
              <a:endCxn id="70" idx="2"/>
            </p:cNvCxnSpPr>
            <p:nvPr/>
          </p:nvCxnSpPr>
          <p:spPr>
            <a:xfrm flipV="1">
              <a:off x="1881320" y="3902381"/>
              <a:ext cx="638430" cy="4400"/>
            </a:xfrm>
            <a:prstGeom prst="line">
              <a:avLst/>
            </a:prstGeom>
            <a:ln w="76200">
              <a:solidFill>
                <a:srgbClr val="3366FF"/>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72" name="Oval 71">
              <a:extLst>
                <a:ext uri="{FF2B5EF4-FFF2-40B4-BE49-F238E27FC236}">
                  <a16:creationId xmlns:a16="http://schemas.microsoft.com/office/drawing/2014/main" id="{38B6F781-E27C-6A4A-BB47-D2D03832B4A5}"/>
                </a:ext>
              </a:extLst>
            </p:cNvPr>
            <p:cNvSpPr/>
            <p:nvPr/>
          </p:nvSpPr>
          <p:spPr>
            <a:xfrm>
              <a:off x="3685098" y="3647102"/>
              <a:ext cx="517362" cy="5017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15</a:t>
              </a:r>
            </a:p>
          </p:txBody>
        </p:sp>
        <p:cxnSp>
          <p:nvCxnSpPr>
            <p:cNvPr id="73" name="Straight Connector 72">
              <a:extLst>
                <a:ext uri="{FF2B5EF4-FFF2-40B4-BE49-F238E27FC236}">
                  <a16:creationId xmlns:a16="http://schemas.microsoft.com/office/drawing/2014/main" id="{D12F9013-1561-3766-63DD-B838AAB63A50}"/>
                </a:ext>
              </a:extLst>
            </p:cNvPr>
            <p:cNvCxnSpPr>
              <a:endCxn id="72" idx="2"/>
            </p:cNvCxnSpPr>
            <p:nvPr/>
          </p:nvCxnSpPr>
          <p:spPr>
            <a:xfrm flipV="1">
              <a:off x="3046668" y="3897981"/>
              <a:ext cx="638430" cy="4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4" name="Oval 73">
              <a:extLst>
                <a:ext uri="{FF2B5EF4-FFF2-40B4-BE49-F238E27FC236}">
                  <a16:creationId xmlns:a16="http://schemas.microsoft.com/office/drawing/2014/main" id="{11852188-9464-F8F3-D389-E55C98D12A8C}"/>
                </a:ext>
              </a:extLst>
            </p:cNvPr>
            <p:cNvSpPr/>
            <p:nvPr/>
          </p:nvSpPr>
          <p:spPr>
            <a:xfrm>
              <a:off x="4840890" y="3655902"/>
              <a:ext cx="517362" cy="5017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16</a:t>
              </a:r>
            </a:p>
          </p:txBody>
        </p:sp>
        <p:cxnSp>
          <p:nvCxnSpPr>
            <p:cNvPr id="75" name="Straight Connector 74">
              <a:extLst>
                <a:ext uri="{FF2B5EF4-FFF2-40B4-BE49-F238E27FC236}">
                  <a16:creationId xmlns:a16="http://schemas.microsoft.com/office/drawing/2014/main" id="{3AB86A82-1660-D49E-B3AC-986945AFC6B2}"/>
                </a:ext>
              </a:extLst>
            </p:cNvPr>
            <p:cNvCxnSpPr>
              <a:endCxn id="69" idx="0"/>
            </p:cNvCxnSpPr>
            <p:nvPr/>
          </p:nvCxnSpPr>
          <p:spPr>
            <a:xfrm>
              <a:off x="1622639" y="3189903"/>
              <a:ext cx="0" cy="4659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96F15A76-EFF2-E358-225E-4485E44C60C0}"/>
                </a:ext>
              </a:extLst>
            </p:cNvPr>
            <p:cNvCxnSpPr/>
            <p:nvPr/>
          </p:nvCxnSpPr>
          <p:spPr>
            <a:xfrm>
              <a:off x="5051670" y="3189903"/>
              <a:ext cx="0" cy="4659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D30ED876-D01A-2493-5DE0-F66A84784F8C}"/>
                </a:ext>
              </a:extLst>
            </p:cNvPr>
            <p:cNvCxnSpPr/>
            <p:nvPr/>
          </p:nvCxnSpPr>
          <p:spPr>
            <a:xfrm>
              <a:off x="3949857" y="3181103"/>
              <a:ext cx="0" cy="465999"/>
            </a:xfrm>
            <a:prstGeom prst="line">
              <a:avLst/>
            </a:prstGeom>
            <a:ln w="76200">
              <a:solidFill>
                <a:srgbClr val="3366FF"/>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E9DBA7-67F0-8927-CE4B-E1847F5A9238}"/>
                </a:ext>
              </a:extLst>
            </p:cNvPr>
            <p:cNvCxnSpPr/>
            <p:nvPr/>
          </p:nvCxnSpPr>
          <p:spPr>
            <a:xfrm>
              <a:off x="2794088" y="2213348"/>
              <a:ext cx="0" cy="465999"/>
            </a:xfrm>
            <a:prstGeom prst="line">
              <a:avLst/>
            </a:prstGeom>
            <a:ln w="76200">
              <a:solidFill>
                <a:srgbClr val="3366FF"/>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C03B153-BF11-0257-C304-03AC0B6C67B4}"/>
                </a:ext>
              </a:extLst>
            </p:cNvPr>
            <p:cNvCxnSpPr>
              <a:stCxn id="47" idx="5"/>
              <a:endCxn id="54" idx="1"/>
            </p:cNvCxnSpPr>
            <p:nvPr/>
          </p:nvCxnSpPr>
          <p:spPr>
            <a:xfrm>
              <a:off x="2961346" y="1192192"/>
              <a:ext cx="799518" cy="6085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26CB5A7-3954-E35A-B2D7-1DEFC612B995}"/>
                </a:ext>
              </a:extLst>
            </p:cNvPr>
            <p:cNvCxnSpPr/>
            <p:nvPr/>
          </p:nvCxnSpPr>
          <p:spPr>
            <a:xfrm flipV="1">
              <a:off x="3042288" y="1068715"/>
              <a:ext cx="638430" cy="4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0089D817-18D5-CC65-127B-87F28804146F}"/>
                </a:ext>
              </a:extLst>
            </p:cNvPr>
            <p:cNvCxnSpPr/>
            <p:nvPr/>
          </p:nvCxnSpPr>
          <p:spPr>
            <a:xfrm>
              <a:off x="5157036" y="1265673"/>
              <a:ext cx="0" cy="465999"/>
            </a:xfrm>
            <a:prstGeom prst="line">
              <a:avLst/>
            </a:prstGeom>
            <a:ln w="76200">
              <a:solidFill>
                <a:srgbClr val="3366FF"/>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0F1FED5A-3C50-ADDB-EF83-2CB6A26E50B4}"/>
                </a:ext>
              </a:extLst>
            </p:cNvPr>
            <p:cNvCxnSpPr/>
            <p:nvPr/>
          </p:nvCxnSpPr>
          <p:spPr>
            <a:xfrm>
              <a:off x="5157036" y="3185503"/>
              <a:ext cx="0" cy="465999"/>
            </a:xfrm>
            <a:prstGeom prst="line">
              <a:avLst/>
            </a:prstGeom>
            <a:ln w="76200">
              <a:solidFill>
                <a:srgbClr val="3366FF"/>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874B98D7-3BB7-25C6-B8F0-248AEC1A9380}"/>
                </a:ext>
              </a:extLst>
            </p:cNvPr>
            <p:cNvSpPr/>
            <p:nvPr/>
          </p:nvSpPr>
          <p:spPr>
            <a:xfrm>
              <a:off x="893627" y="486077"/>
              <a:ext cx="4907110" cy="401405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84D12ACC-4FB6-526B-0937-D8D3708F2DB8}"/>
                </a:ext>
              </a:extLst>
            </p:cNvPr>
            <p:cNvSpPr txBox="1"/>
            <p:nvPr/>
          </p:nvSpPr>
          <p:spPr>
            <a:xfrm>
              <a:off x="5207422" y="1366740"/>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Calibri"/>
                  <a:ea typeface=""/>
                  <a:cs typeface=""/>
                </a:rPr>
                <a:t>1</a:t>
              </a:r>
            </a:p>
          </p:txBody>
        </p:sp>
        <p:sp>
          <p:nvSpPr>
            <p:cNvPr id="85" name="TextBox 84">
              <a:extLst>
                <a:ext uri="{FF2B5EF4-FFF2-40B4-BE49-F238E27FC236}">
                  <a16:creationId xmlns:a16="http://schemas.microsoft.com/office/drawing/2014/main" id="{979D1597-7054-9EB9-2D10-A8E2FBED7DB5}"/>
                </a:ext>
              </a:extLst>
            </p:cNvPr>
            <p:cNvSpPr txBox="1"/>
            <p:nvPr/>
          </p:nvSpPr>
          <p:spPr>
            <a:xfrm>
              <a:off x="5210289" y="3181107"/>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Calibri"/>
                  <a:ea typeface=""/>
                  <a:cs typeface=""/>
                </a:rPr>
                <a:t>1</a:t>
              </a:r>
            </a:p>
          </p:txBody>
        </p:sp>
        <p:sp>
          <p:nvSpPr>
            <p:cNvPr id="86" name="TextBox 85">
              <a:extLst>
                <a:ext uri="{FF2B5EF4-FFF2-40B4-BE49-F238E27FC236}">
                  <a16:creationId xmlns:a16="http://schemas.microsoft.com/office/drawing/2014/main" id="{1645359E-BDA5-CBA8-477C-04F837C654AA}"/>
                </a:ext>
              </a:extLst>
            </p:cNvPr>
            <p:cNvSpPr txBox="1"/>
            <p:nvPr/>
          </p:nvSpPr>
          <p:spPr>
            <a:xfrm>
              <a:off x="3987433" y="3208170"/>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Calibri"/>
                  <a:ea typeface=""/>
                  <a:cs typeface=""/>
                </a:rPr>
                <a:t>1</a:t>
              </a:r>
            </a:p>
          </p:txBody>
        </p:sp>
        <p:sp>
          <p:nvSpPr>
            <p:cNvPr id="87" name="TextBox 86">
              <a:extLst>
                <a:ext uri="{FF2B5EF4-FFF2-40B4-BE49-F238E27FC236}">
                  <a16:creationId xmlns:a16="http://schemas.microsoft.com/office/drawing/2014/main" id="{AD81DB6E-8874-2C41-2D93-5A03A8D8C374}"/>
                </a:ext>
              </a:extLst>
            </p:cNvPr>
            <p:cNvSpPr txBox="1"/>
            <p:nvPr/>
          </p:nvSpPr>
          <p:spPr>
            <a:xfrm>
              <a:off x="1949977" y="3923024"/>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Calibri"/>
                  <a:ea typeface=""/>
                  <a:cs typeface=""/>
                </a:rPr>
                <a:t>1</a:t>
              </a:r>
            </a:p>
          </p:txBody>
        </p:sp>
        <p:sp>
          <p:nvSpPr>
            <p:cNvPr id="88" name="TextBox 87">
              <a:extLst>
                <a:ext uri="{FF2B5EF4-FFF2-40B4-BE49-F238E27FC236}">
                  <a16:creationId xmlns:a16="http://schemas.microsoft.com/office/drawing/2014/main" id="{563FFE0E-F3B9-B259-16E9-CDB1D6EB7B4A}"/>
                </a:ext>
              </a:extLst>
            </p:cNvPr>
            <p:cNvSpPr txBox="1"/>
            <p:nvPr/>
          </p:nvSpPr>
          <p:spPr>
            <a:xfrm>
              <a:off x="2368920" y="2329993"/>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Calibri"/>
                  <a:ea typeface=""/>
                  <a:cs typeface=""/>
                </a:rPr>
                <a:t>1</a:t>
              </a:r>
            </a:p>
          </p:txBody>
        </p:sp>
        <p:sp>
          <p:nvSpPr>
            <p:cNvPr id="89" name="TextBox 88">
              <a:extLst>
                <a:ext uri="{FF2B5EF4-FFF2-40B4-BE49-F238E27FC236}">
                  <a16:creationId xmlns:a16="http://schemas.microsoft.com/office/drawing/2014/main" id="{390E3F6E-2B4D-6399-B047-2C4C662201BC}"/>
                </a:ext>
              </a:extLst>
            </p:cNvPr>
            <p:cNvSpPr txBox="1"/>
            <p:nvPr/>
          </p:nvSpPr>
          <p:spPr>
            <a:xfrm>
              <a:off x="3103262" y="2514659"/>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Calibri"/>
                  <a:ea typeface=""/>
                  <a:cs typeface=""/>
                </a:rPr>
                <a:t>2</a:t>
              </a:r>
            </a:p>
          </p:txBody>
        </p:sp>
        <p:sp>
          <p:nvSpPr>
            <p:cNvPr id="90" name="Explosion 1 89">
              <a:extLst>
                <a:ext uri="{FF2B5EF4-FFF2-40B4-BE49-F238E27FC236}">
                  <a16:creationId xmlns:a16="http://schemas.microsoft.com/office/drawing/2014/main" id="{14A5DD7E-193B-5218-D9D8-9ED1BB90BD85}"/>
                </a:ext>
              </a:extLst>
            </p:cNvPr>
            <p:cNvSpPr/>
            <p:nvPr/>
          </p:nvSpPr>
          <p:spPr>
            <a:xfrm>
              <a:off x="1418829" y="3194868"/>
              <a:ext cx="407619" cy="452234"/>
            </a:xfrm>
            <a:prstGeom prst="irregularSeal1">
              <a:avLst/>
            </a:prstGeom>
            <a:solidFill>
              <a:schemeClr val="accent2">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Explosion 1 90">
              <a:extLst>
                <a:ext uri="{FF2B5EF4-FFF2-40B4-BE49-F238E27FC236}">
                  <a16:creationId xmlns:a16="http://schemas.microsoft.com/office/drawing/2014/main" id="{6C30D17F-4E75-DBFA-5E8A-FD8D9CA6820B}"/>
                </a:ext>
              </a:extLst>
            </p:cNvPr>
            <p:cNvSpPr/>
            <p:nvPr/>
          </p:nvSpPr>
          <p:spPr>
            <a:xfrm>
              <a:off x="3102667" y="1261273"/>
              <a:ext cx="407619" cy="452234"/>
            </a:xfrm>
            <a:prstGeom prst="irregularSeal1">
              <a:avLst/>
            </a:prstGeom>
            <a:solidFill>
              <a:schemeClr val="accent2">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2F7263E1-7EBA-044A-59A9-FCDF4A718ECA}"/>
                </a:ext>
              </a:extLst>
            </p:cNvPr>
            <p:cNvSpPr txBox="1"/>
            <p:nvPr/>
          </p:nvSpPr>
          <p:spPr>
            <a:xfrm>
              <a:off x="4439923" y="1608819"/>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Calibri"/>
                  <a:ea typeface=""/>
                  <a:cs typeface=""/>
                </a:rPr>
                <a:t>1</a:t>
              </a:r>
            </a:p>
          </p:txBody>
        </p:sp>
        <p:sp>
          <p:nvSpPr>
            <p:cNvPr id="93" name="TextBox 92">
              <a:extLst>
                <a:ext uri="{FF2B5EF4-FFF2-40B4-BE49-F238E27FC236}">
                  <a16:creationId xmlns:a16="http://schemas.microsoft.com/office/drawing/2014/main" id="{D97EA8BE-8CAD-DD91-C85A-D196D229AC11}"/>
                </a:ext>
              </a:extLst>
            </p:cNvPr>
            <p:cNvSpPr txBox="1"/>
            <p:nvPr/>
          </p:nvSpPr>
          <p:spPr>
            <a:xfrm>
              <a:off x="1949977" y="3000837"/>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Calibri"/>
                  <a:ea typeface=""/>
                  <a:cs typeface=""/>
                </a:rPr>
                <a:t>2</a:t>
              </a:r>
            </a:p>
          </p:txBody>
        </p:sp>
        <p:sp>
          <p:nvSpPr>
            <p:cNvPr id="94" name="TextBox 93">
              <a:extLst>
                <a:ext uri="{FF2B5EF4-FFF2-40B4-BE49-F238E27FC236}">
                  <a16:creationId xmlns:a16="http://schemas.microsoft.com/office/drawing/2014/main" id="{1A4C2B11-C0EC-838A-BA22-B82082D15989}"/>
                </a:ext>
              </a:extLst>
            </p:cNvPr>
            <p:cNvSpPr txBox="1"/>
            <p:nvPr/>
          </p:nvSpPr>
          <p:spPr>
            <a:xfrm>
              <a:off x="5210289" y="2193504"/>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Calibri"/>
                  <a:ea typeface=""/>
                  <a:cs typeface=""/>
                </a:rPr>
                <a:t>2</a:t>
              </a:r>
            </a:p>
          </p:txBody>
        </p:sp>
        <p:sp>
          <p:nvSpPr>
            <p:cNvPr id="95" name="TextBox 94">
              <a:extLst>
                <a:ext uri="{FF2B5EF4-FFF2-40B4-BE49-F238E27FC236}">
                  <a16:creationId xmlns:a16="http://schemas.microsoft.com/office/drawing/2014/main" id="{2DD8D2FA-95F5-EC60-097F-0467C723F377}"/>
                </a:ext>
              </a:extLst>
            </p:cNvPr>
            <p:cNvSpPr txBox="1"/>
            <p:nvPr/>
          </p:nvSpPr>
          <p:spPr>
            <a:xfrm>
              <a:off x="893627" y="486077"/>
              <a:ext cx="39693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
                  <a:cs typeface=""/>
                </a:rPr>
                <a:t>B.</a:t>
              </a:r>
            </a:p>
          </p:txBody>
        </p:sp>
      </p:grpSp>
      <p:graphicFrame>
        <p:nvGraphicFramePr>
          <p:cNvPr id="96" name="Object 95">
            <a:extLst>
              <a:ext uri="{FF2B5EF4-FFF2-40B4-BE49-F238E27FC236}">
                <a16:creationId xmlns:a16="http://schemas.microsoft.com/office/drawing/2014/main" id="{B1C3B250-FE0E-1719-F4EB-31B0FAD53386}"/>
              </a:ext>
            </a:extLst>
          </p:cNvPr>
          <p:cNvGraphicFramePr>
            <a:graphicFrameLocks noChangeAspect="1"/>
          </p:cNvGraphicFramePr>
          <p:nvPr/>
        </p:nvGraphicFramePr>
        <p:xfrm>
          <a:off x="8541093" y="5538472"/>
          <a:ext cx="2789237" cy="762000"/>
        </p:xfrm>
        <a:graphic>
          <a:graphicData uri="http://schemas.openxmlformats.org/presentationml/2006/ole">
            <mc:AlternateContent xmlns:mc="http://schemas.openxmlformats.org/markup-compatibility/2006">
              <mc:Choice xmlns:v="urn:schemas-microsoft-com:vml" Requires="v">
                <p:oleObj name="Equation" r:id="rId2" imgW="1066680" imgH="291960" progId="Equation.DSMT4">
                  <p:embed/>
                </p:oleObj>
              </mc:Choice>
              <mc:Fallback>
                <p:oleObj name="Equation" r:id="rId2" imgW="1066680" imgH="291960" progId="Equation.DSMT4">
                  <p:embed/>
                  <p:pic>
                    <p:nvPicPr>
                      <p:cNvPr id="96" name="Object 95">
                        <a:extLst>
                          <a:ext uri="{FF2B5EF4-FFF2-40B4-BE49-F238E27FC236}">
                            <a16:creationId xmlns:a16="http://schemas.microsoft.com/office/drawing/2014/main" id="{B1C3B250-FE0E-1719-F4EB-31B0FAD53386}"/>
                          </a:ext>
                        </a:extLst>
                      </p:cNvPr>
                      <p:cNvPicPr>
                        <a:picLocks noChangeAspect="1" noChangeArrowheads="1"/>
                      </p:cNvPicPr>
                      <p:nvPr/>
                    </p:nvPicPr>
                    <p:blipFill>
                      <a:blip r:embed="rId3"/>
                      <a:srcRect/>
                      <a:stretch>
                        <a:fillRect/>
                      </a:stretch>
                    </p:blipFill>
                    <p:spPr bwMode="auto">
                      <a:xfrm>
                        <a:off x="8541093" y="5538472"/>
                        <a:ext cx="2789237"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97" name="Object 96">
            <a:extLst>
              <a:ext uri="{FF2B5EF4-FFF2-40B4-BE49-F238E27FC236}">
                <a16:creationId xmlns:a16="http://schemas.microsoft.com/office/drawing/2014/main" id="{69D678A1-33C8-9BB5-3F34-265BBC3C06C1}"/>
              </a:ext>
            </a:extLst>
          </p:cNvPr>
          <p:cNvGraphicFramePr>
            <a:graphicFrameLocks noChangeAspect="1"/>
          </p:cNvGraphicFramePr>
          <p:nvPr/>
        </p:nvGraphicFramePr>
        <p:xfrm>
          <a:off x="9264358" y="4928872"/>
          <a:ext cx="2060575" cy="762000"/>
        </p:xfrm>
        <a:graphic>
          <a:graphicData uri="http://schemas.openxmlformats.org/presentationml/2006/ole">
            <mc:AlternateContent xmlns:mc="http://schemas.openxmlformats.org/markup-compatibility/2006">
              <mc:Choice xmlns:v="urn:schemas-microsoft-com:vml" Requires="v">
                <p:oleObj name="Equation" r:id="rId4" imgW="787400" imgH="292100" progId="Equation.DSMT4">
                  <p:embed/>
                </p:oleObj>
              </mc:Choice>
              <mc:Fallback>
                <p:oleObj name="Equation" r:id="rId4" imgW="787400" imgH="292100" progId="Equation.DSMT4">
                  <p:embed/>
                  <p:pic>
                    <p:nvPicPr>
                      <p:cNvPr id="97" name="Object 96">
                        <a:extLst>
                          <a:ext uri="{FF2B5EF4-FFF2-40B4-BE49-F238E27FC236}">
                            <a16:creationId xmlns:a16="http://schemas.microsoft.com/office/drawing/2014/main" id="{69D678A1-33C8-9BB5-3F34-265BBC3C06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4358" y="4928872"/>
                        <a:ext cx="2060575"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 name="Rectangle 1">
            <a:extLst>
              <a:ext uri="{FF2B5EF4-FFF2-40B4-BE49-F238E27FC236}">
                <a16:creationId xmlns:a16="http://schemas.microsoft.com/office/drawing/2014/main" id="{2EEB1CB1-721B-C45E-555E-84507E902718}"/>
              </a:ext>
            </a:extLst>
          </p:cNvPr>
          <p:cNvSpPr>
            <a:spLocks noChangeArrowheads="1"/>
          </p:cNvSpPr>
          <p:nvPr/>
        </p:nvSpPr>
        <p:spPr bwMode="auto">
          <a:xfrm>
            <a:off x="6504430" y="297142"/>
            <a:ext cx="490711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itchFamily="34" charset="0"/>
                <a:ea typeface=""/>
                <a:cs typeface="Arial" charset="0"/>
              </a:rPr>
              <a:t> </a:t>
            </a:r>
            <a:r>
              <a:rPr kumimoji="0" lang="en-US" sz="2800" b="0" i="0" u="none" strike="noStrike" kern="1200" cap="none" spc="0" normalizeH="0" baseline="0" noProof="0" dirty="0">
                <a:ln>
                  <a:noFill/>
                </a:ln>
                <a:solidFill>
                  <a:srgbClr val="FF0000"/>
                </a:solidFill>
                <a:effectLst/>
                <a:uLnTx/>
                <a:uFillTx/>
                <a:latin typeface="Calibri" pitchFamily="34" charset="0"/>
                <a:ea typeface=""/>
                <a:cs typeface="Arial" charset="0"/>
              </a:rPr>
              <a:t>Attacker</a:t>
            </a:r>
            <a:r>
              <a:rPr kumimoji="0" lang="en-US" sz="2800" b="0" i="0" u="none" strike="noStrike" kern="1200" cap="none" spc="0" normalizeH="0" baseline="0" noProof="0" dirty="0">
                <a:ln>
                  <a:noFill/>
                </a:ln>
                <a:solidFill>
                  <a:srgbClr val="000000"/>
                </a:solidFill>
                <a:effectLst/>
                <a:uLnTx/>
                <a:uFillTx/>
                <a:latin typeface="Calibri" pitchFamily="34" charset="0"/>
                <a:ea typeface=""/>
                <a:cs typeface="Arial" charset="0"/>
              </a:rPr>
              <a:t> -  </a:t>
            </a:r>
            <a:r>
              <a:rPr kumimoji="0" lang="en-US" sz="2800" b="0" i="0" u="none" strike="noStrike" kern="1200" cap="none" spc="0" normalizeH="0" baseline="0" noProof="0" dirty="0">
                <a:ln>
                  <a:noFill/>
                </a:ln>
                <a:solidFill>
                  <a:srgbClr val="0000FF"/>
                </a:solidFill>
                <a:effectLst/>
                <a:uLnTx/>
                <a:uFillTx/>
                <a:latin typeface="Calibri" pitchFamily="34" charset="0"/>
                <a:ea typeface=""/>
                <a:cs typeface="Arial" charset="0"/>
              </a:rPr>
              <a:t>Defender </a:t>
            </a:r>
            <a:r>
              <a:rPr kumimoji="0" lang="en-US" sz="2800" b="0" i="0" u="none" strike="noStrike" kern="1200" cap="none" spc="0" normalizeH="0" baseline="0" noProof="0" dirty="0">
                <a:ln>
                  <a:noFill/>
                </a:ln>
                <a:solidFill>
                  <a:prstClr val="black"/>
                </a:solidFill>
                <a:effectLst/>
                <a:uLnTx/>
                <a:uFillTx/>
                <a:latin typeface="Calibri" pitchFamily="34" charset="0"/>
                <a:ea typeface=""/>
                <a:cs typeface="Arial" charset="0"/>
              </a:rPr>
              <a:t>Models</a:t>
            </a:r>
            <a:r>
              <a:rPr kumimoji="0" lang="en-US" sz="2800" b="0" i="0" u="none" strike="noStrike" kern="1200" cap="none" spc="0" normalizeH="0" baseline="0" noProof="0" dirty="0">
                <a:ln>
                  <a:noFill/>
                </a:ln>
                <a:solidFill>
                  <a:srgbClr val="000000"/>
                </a:solidFill>
                <a:effectLst/>
                <a:uLnTx/>
                <a:uFillTx/>
                <a:latin typeface="Calibri" pitchFamily="34" charset="0"/>
                <a:ea typeface=""/>
                <a:cs typeface="Arial" charset="0"/>
              </a:rPr>
              <a:t> </a:t>
            </a:r>
          </a:p>
        </p:txBody>
      </p:sp>
      <p:sp>
        <p:nvSpPr>
          <p:cNvPr id="6" name="TextBox 5">
            <a:extLst>
              <a:ext uri="{FF2B5EF4-FFF2-40B4-BE49-F238E27FC236}">
                <a16:creationId xmlns:a16="http://schemas.microsoft.com/office/drawing/2014/main" id="{B2CA383D-827F-B69F-8A81-5E72FB28A01A}"/>
              </a:ext>
            </a:extLst>
          </p:cNvPr>
          <p:cNvSpPr txBox="1"/>
          <p:nvPr/>
        </p:nvSpPr>
        <p:spPr>
          <a:xfrm>
            <a:off x="6270072" y="6310630"/>
            <a:ext cx="56425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Next Condensed" panose="020B0506020202020204" pitchFamily="34" charset="0"/>
                <a:ea typeface="+mn-ea"/>
                <a:cs typeface="+mn-cs"/>
              </a:rPr>
              <a:t>Alderson, D.L., Brown, G., and Carlyle, W.M., 2015, "Operational Models of Infrastructure Resilience," Risk Analysis 35(4): 562-586 </a:t>
            </a:r>
          </a:p>
        </p:txBody>
      </p:sp>
      <p:sp>
        <p:nvSpPr>
          <p:cNvPr id="8" name="Content Placeholder 4">
            <a:extLst>
              <a:ext uri="{FF2B5EF4-FFF2-40B4-BE49-F238E27FC236}">
                <a16:creationId xmlns:a16="http://schemas.microsoft.com/office/drawing/2014/main" id="{A60F39CF-FEDE-F441-88FE-64BEA9484502}"/>
              </a:ext>
            </a:extLst>
          </p:cNvPr>
          <p:cNvSpPr>
            <a:spLocks noGrp="1"/>
          </p:cNvSpPr>
          <p:nvPr>
            <p:ph sz="half" idx="1"/>
          </p:nvPr>
        </p:nvSpPr>
        <p:spPr>
          <a:xfrm>
            <a:off x="838200" y="1825625"/>
            <a:ext cx="4953000" cy="4667250"/>
          </a:xfrm>
        </p:spPr>
        <p:txBody>
          <a:bodyPr>
            <a:noAutofit/>
          </a:bodyPr>
          <a:lstStyle/>
          <a:p>
            <a:r>
              <a:rPr lang="en-US" dirty="0"/>
              <a:t>We can map out our infrastructure systems</a:t>
            </a:r>
          </a:p>
          <a:p>
            <a:r>
              <a:rPr lang="en-US" dirty="0"/>
              <a:t>And their dependencies</a:t>
            </a:r>
          </a:p>
          <a:p>
            <a:r>
              <a:rPr lang="en-US" dirty="0"/>
              <a:t>And </a:t>
            </a:r>
            <a:r>
              <a:rPr lang="en-US" b="1" i="1" dirty="0"/>
              <a:t>model</a:t>
            </a:r>
            <a:r>
              <a:rPr lang="en-US" dirty="0"/>
              <a:t> their operation</a:t>
            </a:r>
          </a:p>
          <a:p>
            <a:r>
              <a:rPr lang="en-US" dirty="0"/>
              <a:t>To identify vulnerabilities</a:t>
            </a:r>
          </a:p>
          <a:p>
            <a:r>
              <a:rPr lang="en-US" dirty="0"/>
              <a:t>Then fill holes and/or block cascading consequences</a:t>
            </a:r>
          </a:p>
          <a:p>
            <a:endParaRPr lang="en-US" dirty="0"/>
          </a:p>
          <a:p>
            <a:r>
              <a:rPr lang="en-US" dirty="0">
                <a:solidFill>
                  <a:schemeClr val="bg1">
                    <a:lumMod val="65000"/>
                  </a:schemeClr>
                </a:solidFill>
              </a:rPr>
              <a:t>And doing all this will allow us to fix things going forward…</a:t>
            </a:r>
          </a:p>
        </p:txBody>
      </p:sp>
    </p:spTree>
    <p:extLst>
      <p:ext uri="{BB962C8B-B14F-4D97-AF65-F5344CB8AC3E}">
        <p14:creationId xmlns:p14="http://schemas.microsoft.com/office/powerpoint/2010/main" val="3586594378"/>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D026CA5-81C9-8341-8B84-9846CFC9D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1256" y="941968"/>
            <a:ext cx="4661043" cy="3756392"/>
          </a:xfrm>
          <a:prstGeom prst="rect">
            <a:avLst/>
          </a:prstGeom>
        </p:spPr>
      </p:pic>
      <p:sp>
        <p:nvSpPr>
          <p:cNvPr id="36869" name="Text Box 2"/>
          <p:cNvSpPr txBox="1">
            <a:spLocks noChangeArrowheads="1"/>
          </p:cNvSpPr>
          <p:nvPr/>
        </p:nvSpPr>
        <p:spPr bwMode="auto">
          <a:xfrm>
            <a:off x="56846" y="256037"/>
            <a:ext cx="629384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Light" panose="020F0302020204030204"/>
                <a:ea typeface="ＭＳ Ｐゴシック" pitchFamily="34" charset="-128"/>
                <a:cs typeface="Arial" charset="0"/>
              </a:rPr>
              <a:t>Energy Security: Guam Power Authority</a:t>
            </a:r>
          </a:p>
        </p:txBody>
      </p:sp>
      <p:sp>
        <p:nvSpPr>
          <p:cNvPr id="36871" name="TextBox 27"/>
          <p:cNvSpPr txBox="1">
            <a:spLocks noChangeArrowheads="1"/>
          </p:cNvSpPr>
          <p:nvPr/>
        </p:nvSpPr>
        <p:spPr bwMode="auto">
          <a:xfrm>
            <a:off x="77631" y="4780056"/>
            <a:ext cx="5788913" cy="1708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Reference</a:t>
            </a:r>
            <a:r>
              <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 </a:t>
            </a:r>
            <a:r>
              <a:rPr kumimoji="0" lang="en-US" sz="1050" b="0" i="0" u="none" strike="noStrike" kern="1200" cap="none" spc="0" normalizeH="0" baseline="0" noProof="0" dirty="0" err="1">
                <a:ln>
                  <a:noFill/>
                </a:ln>
                <a:solidFill>
                  <a:srgbClr val="000000"/>
                </a:solidFill>
                <a:effectLst/>
                <a:uLnTx/>
                <a:uFillTx/>
                <a:latin typeface="Arial" charset="0"/>
                <a:ea typeface="ＭＳ Ｐゴシック" pitchFamily="34" charset="-128"/>
                <a:cs typeface="Arial" charset="0"/>
              </a:rPr>
              <a:t>Salmerón</a:t>
            </a:r>
            <a:r>
              <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 J., Alderson, D., Brown, G., and Wood, R.K., 2012, </a:t>
            </a:r>
            <a:r>
              <a:rPr kumimoji="0" lang="en-US" sz="1050" b="1"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Resilience Report: The Guam Power Authority Electric Power Grid: Analyzing Vulnerability to Physical Attack (U)</a:t>
            </a:r>
            <a:r>
              <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 Center for Infrastructure Defense Technical Report NPS-OR-12-002, May.  </a:t>
            </a:r>
            <a:r>
              <a:rPr kumimoji="0" lang="en-US" sz="1050" b="0" i="1"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Distribution authorized to </a:t>
            </a:r>
            <a:r>
              <a:rPr kumimoji="0" lang="en-US" sz="1050" b="0" i="1" u="none" strike="noStrike" kern="1200" cap="none" spc="0" normalizeH="0" baseline="0" noProof="0" dirty="0" err="1">
                <a:ln>
                  <a:noFill/>
                </a:ln>
                <a:solidFill>
                  <a:srgbClr val="000000"/>
                </a:solidFill>
                <a:effectLst/>
                <a:uLnTx/>
                <a:uFillTx/>
                <a:latin typeface="Arial" charset="0"/>
                <a:ea typeface="ＭＳ Ｐゴシック" pitchFamily="34" charset="-128"/>
                <a:cs typeface="Arial" charset="0"/>
              </a:rPr>
              <a:t>DoD</a:t>
            </a:r>
            <a:r>
              <a:rPr kumimoji="0" lang="en-US" sz="1050" b="0" i="1"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 and </a:t>
            </a:r>
            <a:r>
              <a:rPr kumimoji="0" lang="en-US" sz="1050" b="0" i="1" u="none" strike="noStrike" kern="1200" cap="none" spc="0" normalizeH="0" baseline="0" noProof="0" dirty="0" err="1">
                <a:ln>
                  <a:noFill/>
                </a:ln>
                <a:solidFill>
                  <a:srgbClr val="000000"/>
                </a:solidFill>
                <a:effectLst/>
                <a:uLnTx/>
                <a:uFillTx/>
                <a:latin typeface="Arial" charset="0"/>
                <a:ea typeface="ＭＳ Ｐゴシック" pitchFamily="34" charset="-128"/>
                <a:cs typeface="Arial" charset="0"/>
              </a:rPr>
              <a:t>DoD</a:t>
            </a:r>
            <a:r>
              <a:rPr kumimoji="0" lang="en-US" sz="1050" b="0" i="1"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 Contractors only due to infrastructure vulnerability analysis (10 May 2012). Other requests for this document must be referred to President, Code 261, Naval Postgraduate School, Monterey, CA 93943-5000 via the Defense Technical Information Center, 8725 John J. Kingman Rd., STE 0944, Ft. Belvoir, VA 22060-6218.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Prepared for: Air Force Research Lab (AFRL), Airbase Technologies Division, 139 Barnes Drive, Suite 2, </a:t>
            </a:r>
            <a:r>
              <a:rPr kumimoji="0" lang="en-US" sz="1050" b="0" i="0" u="none" strike="noStrike" kern="1200" cap="none" spc="0" normalizeH="0" baseline="0" noProof="0" dirty="0" err="1">
                <a:ln>
                  <a:noFill/>
                </a:ln>
                <a:solidFill>
                  <a:srgbClr val="000000"/>
                </a:solidFill>
                <a:effectLst/>
                <a:uLnTx/>
                <a:uFillTx/>
                <a:latin typeface="Arial" charset="0"/>
                <a:ea typeface="ＭＳ Ｐゴシック" pitchFamily="34" charset="-128"/>
                <a:cs typeface="Arial" charset="0"/>
              </a:rPr>
              <a:t>Tyndal</a:t>
            </a:r>
            <a:r>
              <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 Air Force Base, FL 32403-5323.</a:t>
            </a:r>
          </a:p>
        </p:txBody>
      </p:sp>
      <p:sp>
        <p:nvSpPr>
          <p:cNvPr id="36873" name="Rectangle 1"/>
          <p:cNvSpPr>
            <a:spLocks noChangeArrowheads="1"/>
          </p:cNvSpPr>
          <p:nvPr/>
        </p:nvSpPr>
        <p:spPr bwMode="auto">
          <a:xfrm>
            <a:off x="3290195" y="3640665"/>
            <a:ext cx="246333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itchFamily="34" charset="0"/>
                <a:ea typeface=""/>
                <a:cs typeface="Arial" charset="0"/>
              </a:rPr>
              <a:t>Both </a:t>
            </a:r>
            <a:r>
              <a:rPr kumimoji="0" lang="en-US" sz="2400" b="0" i="0" u="none" strike="noStrike" kern="1200" cap="none" spc="0" normalizeH="0" baseline="0" noProof="0" dirty="0">
                <a:ln>
                  <a:noFill/>
                </a:ln>
                <a:solidFill>
                  <a:srgbClr val="FF0000"/>
                </a:solidFill>
                <a:effectLst/>
                <a:uLnTx/>
                <a:uFillTx/>
                <a:latin typeface="Calibri" pitchFamily="34" charset="0"/>
                <a:ea typeface=""/>
                <a:cs typeface="Arial" charset="0"/>
              </a:rPr>
              <a:t>Attacker</a:t>
            </a:r>
            <a:r>
              <a:rPr kumimoji="0" lang="en-US" sz="2400" b="0" i="0" u="none" strike="noStrike" kern="1200" cap="none" spc="0" normalizeH="0" baseline="0" noProof="0" dirty="0">
                <a:ln>
                  <a:noFill/>
                </a:ln>
                <a:solidFill>
                  <a:srgbClr val="000000"/>
                </a:solidFill>
                <a:effectLst/>
                <a:uLnTx/>
                <a:uFillTx/>
                <a:latin typeface="Calibri" pitchFamily="34" charset="0"/>
                <a:ea typeface=""/>
                <a:cs typeface="Arial" charset="0"/>
              </a:rPr>
              <a:t> and </a:t>
            </a:r>
            <a:r>
              <a:rPr kumimoji="0" lang="en-US" sz="2400" b="0" i="0" u="none" strike="noStrike" kern="1200" cap="none" spc="0" normalizeH="0" baseline="0" noProof="0" dirty="0">
                <a:ln>
                  <a:noFill/>
                </a:ln>
                <a:solidFill>
                  <a:srgbClr val="0000FF"/>
                </a:solidFill>
                <a:effectLst/>
                <a:uLnTx/>
                <a:uFillTx/>
                <a:latin typeface="Calibri" pitchFamily="34" charset="0"/>
                <a:ea typeface=""/>
                <a:cs typeface="Arial" charset="0"/>
              </a:rPr>
              <a:t>Defender</a:t>
            </a:r>
            <a:r>
              <a:rPr kumimoji="0" lang="en-US" sz="2400" b="0" i="0" u="none" strike="noStrike" kern="1200" cap="none" spc="0" normalizeH="0" baseline="0" noProof="0" dirty="0">
                <a:ln>
                  <a:noFill/>
                </a:ln>
                <a:solidFill>
                  <a:srgbClr val="000000"/>
                </a:solidFill>
                <a:effectLst/>
                <a:uLnTx/>
                <a:uFillTx/>
                <a:latin typeface="Calibri" pitchFamily="34" charset="0"/>
                <a:ea typeface=""/>
                <a:cs typeface="Arial" charset="0"/>
              </a:rPr>
              <a:t> Analysis</a:t>
            </a:r>
          </a:p>
        </p:txBody>
      </p:sp>
      <p:sp>
        <p:nvSpPr>
          <p:cNvPr id="11" name="Rectangle 1"/>
          <p:cNvSpPr>
            <a:spLocks noChangeArrowheads="1"/>
          </p:cNvSpPr>
          <p:nvPr/>
        </p:nvSpPr>
        <p:spPr bwMode="auto">
          <a:xfrm>
            <a:off x="3195389" y="1026364"/>
            <a:ext cx="237086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
                <a:cs typeface=""/>
              </a:rPr>
              <a:t>Guam Power Authority’s </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
                <a:cs typeface=""/>
              </a:rPr>
              <a:t>transmission system</a:t>
            </a:r>
          </a:p>
        </p:txBody>
      </p:sp>
      <p:pic>
        <p:nvPicPr>
          <p:cNvPr id="2" name="Picture 1" descr="guam_mil9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31" y="964478"/>
            <a:ext cx="3074794" cy="3711373"/>
          </a:xfrm>
          <a:prstGeom prst="rect">
            <a:avLst/>
          </a:prstGeom>
        </p:spPr>
      </p:pic>
      <p:sp>
        <p:nvSpPr>
          <p:cNvPr id="13" name="Rectangle 1">
            <a:extLst>
              <a:ext uri="{FF2B5EF4-FFF2-40B4-BE49-F238E27FC236}">
                <a16:creationId xmlns:a16="http://schemas.microsoft.com/office/drawing/2014/main" id="{109BEBF7-38E6-0649-866A-D9492642B519}"/>
              </a:ext>
            </a:extLst>
          </p:cNvPr>
          <p:cNvSpPr>
            <a:spLocks noChangeArrowheads="1"/>
          </p:cNvSpPr>
          <p:nvPr/>
        </p:nvSpPr>
        <p:spPr bwMode="auto">
          <a:xfrm>
            <a:off x="9158773" y="795718"/>
            <a:ext cx="2955596"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pitchFamily="34" charset="0"/>
                <a:ea typeface="+mn-ea"/>
                <a:cs typeface="Arial" charset="0"/>
              </a:rPr>
              <a:t>Attacker,</a:t>
            </a:r>
            <a:r>
              <a:rPr kumimoji="0" lang="en-US" sz="2800" b="0" i="0" u="none" strike="noStrike" kern="1200" cap="none" spc="0" normalizeH="0" baseline="0" noProof="0" dirty="0">
                <a:ln>
                  <a:noFill/>
                </a:ln>
                <a:solidFill>
                  <a:srgbClr val="000000"/>
                </a:solidFill>
                <a:effectLst/>
                <a:uLnTx/>
                <a:uFillTx/>
                <a:latin typeface="Calibri" pitchFamily="34" charset="0"/>
                <a:ea typeface="+mn-ea"/>
                <a:cs typeface="Arial" charset="0"/>
              </a:rPr>
              <a:t> </a:t>
            </a:r>
            <a:r>
              <a:rPr kumimoji="0" lang="en-US" sz="2800" b="0" i="0" u="none" strike="noStrike" kern="1200" cap="none" spc="0" normalizeH="0" baseline="0" noProof="0" dirty="0">
                <a:ln>
                  <a:noFill/>
                </a:ln>
                <a:solidFill>
                  <a:srgbClr val="0000FF"/>
                </a:solidFill>
                <a:effectLst/>
                <a:uLnTx/>
                <a:uFillTx/>
                <a:latin typeface="Calibri" pitchFamily="34" charset="0"/>
                <a:ea typeface="+mn-ea"/>
                <a:cs typeface="Arial" charset="0"/>
              </a:rPr>
              <a:t>Defender, </a:t>
            </a:r>
            <a:r>
              <a:rPr kumimoji="0" lang="en-US" sz="2800" b="0" i="0" u="none" strike="noStrike" kern="1200" cap="none" spc="0" normalizeH="0" baseline="0" noProof="0" dirty="0">
                <a:ln>
                  <a:noFill/>
                </a:ln>
                <a:solidFill>
                  <a:prstClr val="black"/>
                </a:solidFill>
                <a:effectLst/>
                <a:uLnTx/>
                <a:uFillTx/>
                <a:latin typeface="Calibri" pitchFamily="34" charset="0"/>
                <a:ea typeface="+mn-ea"/>
                <a:cs typeface="Arial" charset="0"/>
              </a:rPr>
              <a:t>&amp; </a:t>
            </a:r>
            <a:r>
              <a:rPr kumimoji="0" lang="en-US" sz="2800" b="0" i="0" u="none" strike="noStrike" kern="1200" cap="none" spc="0" normalizeH="0" baseline="0" noProof="0" dirty="0">
                <a:ln>
                  <a:noFill/>
                </a:ln>
                <a:solidFill>
                  <a:srgbClr val="0000FF"/>
                </a:solidFill>
                <a:effectLst/>
                <a:uLnTx/>
                <a:uFillTx/>
                <a:latin typeface="Calibri" pitchFamily="34" charset="0"/>
                <a:ea typeface="+mn-ea"/>
                <a:cs typeface="Arial" charset="0"/>
              </a:rPr>
              <a:t>Spare Parts</a:t>
            </a:r>
            <a:r>
              <a:rPr kumimoji="0" lang="en-US" sz="2800" b="0" i="0" u="none" strike="noStrike" kern="1200" cap="none" spc="0" normalizeH="0" baseline="0" noProof="0" dirty="0">
                <a:ln>
                  <a:noFill/>
                </a:ln>
                <a:solidFill>
                  <a:srgbClr val="000000"/>
                </a:solidFill>
                <a:effectLst/>
                <a:uLnTx/>
                <a:uFillTx/>
                <a:latin typeface="Calibri" pitchFamily="34" charset="0"/>
                <a:ea typeface="+mn-ea"/>
                <a:cs typeface="Arial" charset="0"/>
              </a:rPr>
              <a:t> Analysis</a:t>
            </a:r>
          </a:p>
        </p:txBody>
      </p:sp>
      <p:sp>
        <p:nvSpPr>
          <p:cNvPr id="18" name="TextBox 27">
            <a:extLst>
              <a:ext uri="{FF2B5EF4-FFF2-40B4-BE49-F238E27FC236}">
                <a16:creationId xmlns:a16="http://schemas.microsoft.com/office/drawing/2014/main" id="{4923DE8E-2BED-1A47-A2B5-AA861ED65868}"/>
              </a:ext>
            </a:extLst>
          </p:cNvPr>
          <p:cNvSpPr txBox="1">
            <a:spLocks noChangeArrowheads="1"/>
          </p:cNvSpPr>
          <p:nvPr/>
        </p:nvSpPr>
        <p:spPr bwMode="auto">
          <a:xfrm>
            <a:off x="6167918" y="5653358"/>
            <a:ext cx="5441880" cy="900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Reference</a:t>
            </a:r>
            <a:r>
              <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 </a:t>
            </a:r>
            <a:r>
              <a:rPr kumimoji="0" lang="en-US" sz="1050" b="0" i="0" u="none" strike="noStrike" kern="1200" cap="none" spc="0" normalizeH="0" baseline="0" noProof="0" dirty="0" err="1">
                <a:ln>
                  <a:noFill/>
                </a:ln>
                <a:solidFill>
                  <a:srgbClr val="000000"/>
                </a:solidFill>
                <a:effectLst/>
                <a:uLnTx/>
                <a:uFillTx/>
                <a:latin typeface="Arial" charset="0"/>
                <a:ea typeface="ＭＳ Ｐゴシック" pitchFamily="34" charset="-128"/>
                <a:cs typeface="Arial" charset="0"/>
              </a:rPr>
              <a:t>Salmerón</a:t>
            </a:r>
            <a:r>
              <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 J., Alderson, D., and Brown, G., 2018, </a:t>
            </a:r>
            <a:r>
              <a:rPr kumimoji="0" lang="en-US" sz="1050" b="1"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Resilience Report: Analysis of Hawaiian Electric Power Grid to Physical Attack (U)</a:t>
            </a:r>
            <a:r>
              <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 NPS Technical Report NPS-OR-18-001R, February.  Restricted distribution (PCII).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Prepared for: Department of Homeland Security, Infrastructure Protection Division.</a:t>
            </a:r>
          </a:p>
        </p:txBody>
      </p:sp>
      <p:sp>
        <p:nvSpPr>
          <p:cNvPr id="19" name="TextBox 18">
            <a:extLst>
              <a:ext uri="{FF2B5EF4-FFF2-40B4-BE49-F238E27FC236}">
                <a16:creationId xmlns:a16="http://schemas.microsoft.com/office/drawing/2014/main" id="{3FA1C50B-0725-E04E-A12D-D054672CB5D4}"/>
              </a:ext>
            </a:extLst>
          </p:cNvPr>
          <p:cNvSpPr txBox="1"/>
          <p:nvPr/>
        </p:nvSpPr>
        <p:spPr>
          <a:xfrm>
            <a:off x="6157644" y="4780056"/>
            <a:ext cx="5549942" cy="738664"/>
          </a:xfrm>
          <a:prstGeom prst="rect">
            <a:avLst/>
          </a:prstGeom>
          <a:noFill/>
        </p:spPr>
        <p:txBody>
          <a:bodyPr wrap="square" rtlCol="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
              </a:rPr>
              <a:t>How can a limited stockpile of medium- and high-voltage spare transformers contribute most to mitigating vulnerability, i.e., to “increasing system resilience”? </a:t>
            </a:r>
          </a:p>
        </p:txBody>
      </p:sp>
      <p:sp>
        <p:nvSpPr>
          <p:cNvPr id="20" name="TextBox 19">
            <a:extLst>
              <a:ext uri="{FF2B5EF4-FFF2-40B4-BE49-F238E27FC236}">
                <a16:creationId xmlns:a16="http://schemas.microsoft.com/office/drawing/2014/main" id="{0D4AD597-7F78-894F-B8EC-70FE6F8A2A6A}"/>
              </a:ext>
            </a:extLst>
          </p:cNvPr>
          <p:cNvSpPr txBox="1"/>
          <p:nvPr/>
        </p:nvSpPr>
        <p:spPr>
          <a:xfrm>
            <a:off x="3096795" y="1813529"/>
            <a:ext cx="3213079" cy="1600438"/>
          </a:xfrm>
          <a:prstGeom prst="rect">
            <a:avLst/>
          </a:prstGeom>
          <a:noFill/>
        </p:spPr>
        <p:txBody>
          <a:bodyPr wrap="square" rtlCol="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
              </a:rPr>
              <a:t>Can a small number of coordinated attacks inflict significant damage for which repair would require considerable reconstitution time?  </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
              </a:rPr>
              <a:t>What is the best means of hardening against such attacks?  </a:t>
            </a:r>
          </a:p>
        </p:txBody>
      </p:sp>
      <p:sp>
        <p:nvSpPr>
          <p:cNvPr id="21" name="Text Box 2">
            <a:extLst>
              <a:ext uri="{FF2B5EF4-FFF2-40B4-BE49-F238E27FC236}">
                <a16:creationId xmlns:a16="http://schemas.microsoft.com/office/drawing/2014/main" id="{AA477E2F-931E-A047-9E22-44B25777F286}"/>
              </a:ext>
            </a:extLst>
          </p:cNvPr>
          <p:cNvSpPr txBox="1">
            <a:spLocks noChangeArrowheads="1"/>
          </p:cNvSpPr>
          <p:nvPr/>
        </p:nvSpPr>
        <p:spPr bwMode="auto">
          <a:xfrm>
            <a:off x="6106275" y="256037"/>
            <a:ext cx="603636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Light" panose="020F0302020204030204"/>
                <a:ea typeface="ＭＳ Ｐゴシック" pitchFamily="34" charset="-128"/>
                <a:cs typeface="Arial" charset="0"/>
              </a:rPr>
              <a:t>Energy Security: Hawaii</a:t>
            </a:r>
          </a:p>
        </p:txBody>
      </p:sp>
      <p:sp>
        <p:nvSpPr>
          <p:cNvPr id="14" name="Slide Number Placeholder 4">
            <a:extLst>
              <a:ext uri="{FF2B5EF4-FFF2-40B4-BE49-F238E27FC236}">
                <a16:creationId xmlns:a16="http://schemas.microsoft.com/office/drawing/2014/main" id="{B1150E74-BB3D-E845-905B-F4862ABEA3B3}"/>
              </a:ext>
            </a:extLst>
          </p:cNvPr>
          <p:cNvSpPr>
            <a:spLocks noGrp="1"/>
          </p:cNvSpPr>
          <p:nvPr>
            <p:ph type="sldNum" sz="quarter" idx="12"/>
          </p:nvPr>
        </p:nvSpPr>
        <p:spPr>
          <a:xfrm>
            <a:off x="9941958" y="6474618"/>
            <a:ext cx="2133600" cy="401638"/>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EE6F70E-7E2D-224A-B1D0-612C1F4A6314}" type="slidenum">
              <a:rPr kumimoji="0" lang="en-US" sz="1200" b="0" i="0" u="none" strike="noStrike" kern="1200" cap="none" spc="0" normalizeH="0" baseline="0" noProof="0">
                <a:ln>
                  <a:noFill/>
                </a:ln>
                <a:solidFill>
                  <a:prstClr val="black">
                    <a:tint val="75000"/>
                  </a:prstClr>
                </a:solidFill>
                <a:effectLst/>
                <a:uLnTx/>
                <a:uFillTx/>
                <a:latin typeface="Calibri" pitchFamily="-111"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itchFamily="-111" charset="0"/>
              <a:ea typeface="+mn-ea"/>
              <a:cs typeface="+mn-cs"/>
            </a:endParaRPr>
          </a:p>
        </p:txBody>
      </p:sp>
    </p:spTree>
    <p:extLst>
      <p:ext uri="{BB962C8B-B14F-4D97-AF65-F5344CB8AC3E}">
        <p14:creationId xmlns:p14="http://schemas.microsoft.com/office/powerpoint/2010/main" val="3446656973"/>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1">
            <a:extLst>
              <a:ext uri="{FF2B5EF4-FFF2-40B4-BE49-F238E27FC236}">
                <a16:creationId xmlns:a16="http://schemas.microsoft.com/office/drawing/2014/main" id="{7F7993C0-1A3F-2240-BDF4-C096F885C415}"/>
              </a:ext>
            </a:extLst>
          </p:cNvPr>
          <p:cNvGrpSpPr>
            <a:grpSpLocks/>
          </p:cNvGrpSpPr>
          <p:nvPr/>
        </p:nvGrpSpPr>
        <p:grpSpPr bwMode="auto">
          <a:xfrm>
            <a:off x="347663" y="1508328"/>
            <a:ext cx="2216150" cy="884237"/>
            <a:chOff x="347450" y="1661833"/>
            <a:chExt cx="2216027" cy="883852"/>
          </a:xfrm>
        </p:grpSpPr>
        <p:sp>
          <p:nvSpPr>
            <p:cNvPr id="51" name="Rounded Rectangle 50">
              <a:extLst>
                <a:ext uri="{FF2B5EF4-FFF2-40B4-BE49-F238E27FC236}">
                  <a16:creationId xmlns:a16="http://schemas.microsoft.com/office/drawing/2014/main" id="{E64D1E6A-FD02-094B-A030-11D3BA5D090A}"/>
                </a:ext>
              </a:extLst>
            </p:cNvPr>
            <p:cNvSpPr/>
            <p:nvPr/>
          </p:nvSpPr>
          <p:spPr bwMode="auto">
            <a:xfrm>
              <a:off x="347450" y="1690396"/>
              <a:ext cx="1101664" cy="855289"/>
            </a:xfrm>
            <a:prstGeom prst="roundRect">
              <a:avLst/>
            </a:prstGeom>
            <a:noFill/>
            <a:ln w="25400" cap="flat" cmpd="sng" algn="ctr">
              <a:solidFill>
                <a:srgbClr val="4F81BD">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F497D"/>
                  </a:solidFill>
                  <a:effectLst/>
                  <a:uLnTx/>
                  <a:uFillTx/>
                  <a:latin typeface="Calibri"/>
                  <a:ea typeface="+mn-ea"/>
                  <a:cs typeface="+mn-cs"/>
                </a:rPr>
                <a:t>Source</a:t>
              </a:r>
            </a:p>
          </p:txBody>
        </p:sp>
        <p:sp>
          <p:nvSpPr>
            <p:cNvPr id="52" name="TextBox 8">
              <a:extLst>
                <a:ext uri="{FF2B5EF4-FFF2-40B4-BE49-F238E27FC236}">
                  <a16:creationId xmlns:a16="http://schemas.microsoft.com/office/drawing/2014/main" id="{DD78758C-7C11-8A46-9D1D-E36E31B9C64B}"/>
                </a:ext>
              </a:extLst>
            </p:cNvPr>
            <p:cNvSpPr txBox="1">
              <a:spLocks noChangeArrowheads="1"/>
            </p:cNvSpPr>
            <p:nvPr/>
          </p:nvSpPr>
          <p:spPr bwMode="auto">
            <a:xfrm>
              <a:off x="1607714" y="1661833"/>
              <a:ext cx="68601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Tanker</a:t>
              </a:r>
            </a:p>
          </p:txBody>
        </p:sp>
        <p:cxnSp>
          <p:nvCxnSpPr>
            <p:cNvPr id="53" name="Straight Arrow Connector 52">
              <a:extLst>
                <a:ext uri="{FF2B5EF4-FFF2-40B4-BE49-F238E27FC236}">
                  <a16:creationId xmlns:a16="http://schemas.microsoft.com/office/drawing/2014/main" id="{AA8DE380-B0AE-5246-A233-0E588D32AF9A}"/>
                </a:ext>
              </a:extLst>
            </p:cNvPr>
            <p:cNvCxnSpPr/>
            <p:nvPr/>
          </p:nvCxnSpPr>
          <p:spPr bwMode="auto">
            <a:xfrm>
              <a:off x="1449114" y="1980781"/>
              <a:ext cx="1103251" cy="0"/>
            </a:xfrm>
            <a:prstGeom prst="straightConnector1">
              <a:avLst/>
            </a:prstGeom>
            <a:noFill/>
            <a:ln w="38100" cap="flat" cmpd="sng" algn="ctr">
              <a:solidFill>
                <a:srgbClr val="4F81BD">
                  <a:shade val="95000"/>
                  <a:satMod val="105000"/>
                </a:srgbClr>
              </a:solidFill>
              <a:prstDash val="solid"/>
              <a:tailEnd type="arrow"/>
            </a:ln>
            <a:effectLst/>
          </p:spPr>
        </p:cxnSp>
        <p:cxnSp>
          <p:nvCxnSpPr>
            <p:cNvPr id="54" name="Straight Arrow Connector 53">
              <a:extLst>
                <a:ext uri="{FF2B5EF4-FFF2-40B4-BE49-F238E27FC236}">
                  <a16:creationId xmlns:a16="http://schemas.microsoft.com/office/drawing/2014/main" id="{964BDE58-6396-DA45-BFAF-C502EE165302}"/>
                </a:ext>
              </a:extLst>
            </p:cNvPr>
            <p:cNvCxnSpPr/>
            <p:nvPr/>
          </p:nvCxnSpPr>
          <p:spPr bwMode="auto">
            <a:xfrm>
              <a:off x="1461813" y="2314011"/>
              <a:ext cx="1101664" cy="0"/>
            </a:xfrm>
            <a:prstGeom prst="straightConnector1">
              <a:avLst/>
            </a:prstGeom>
            <a:noFill/>
            <a:ln w="38100" cap="flat" cmpd="sng" algn="ctr">
              <a:solidFill>
                <a:srgbClr val="4F81BD">
                  <a:shade val="95000"/>
                  <a:satMod val="105000"/>
                </a:srgbClr>
              </a:solidFill>
              <a:prstDash val="solid"/>
              <a:tailEnd type="arrow"/>
            </a:ln>
            <a:effectLst/>
          </p:spPr>
        </p:cxnSp>
        <p:sp>
          <p:nvSpPr>
            <p:cNvPr id="55" name="TextBox 8">
              <a:extLst>
                <a:ext uri="{FF2B5EF4-FFF2-40B4-BE49-F238E27FC236}">
                  <a16:creationId xmlns:a16="http://schemas.microsoft.com/office/drawing/2014/main" id="{E5DB9CDA-D6A9-6249-919D-EC45DEBB089C}"/>
                </a:ext>
              </a:extLst>
            </p:cNvPr>
            <p:cNvSpPr txBox="1">
              <a:spLocks noChangeArrowheads="1"/>
            </p:cNvSpPr>
            <p:nvPr/>
          </p:nvSpPr>
          <p:spPr bwMode="auto">
            <a:xfrm>
              <a:off x="1570540" y="2007478"/>
              <a:ext cx="77457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Pipeline</a:t>
              </a:r>
            </a:p>
          </p:txBody>
        </p:sp>
      </p:grpSp>
      <p:sp>
        <p:nvSpPr>
          <p:cNvPr id="56" name="TextBox 1">
            <a:extLst>
              <a:ext uri="{FF2B5EF4-FFF2-40B4-BE49-F238E27FC236}">
                <a16:creationId xmlns:a16="http://schemas.microsoft.com/office/drawing/2014/main" id="{A30B9C06-D330-B842-9788-3755F9156364}"/>
              </a:ext>
            </a:extLst>
          </p:cNvPr>
          <p:cNvSpPr txBox="1">
            <a:spLocks noChangeArrowheads="1"/>
          </p:cNvSpPr>
          <p:nvPr/>
        </p:nvSpPr>
        <p:spPr bwMode="auto">
          <a:xfrm>
            <a:off x="347663" y="855865"/>
            <a:ext cx="2649537" cy="306388"/>
          </a:xfrm>
          <a:prstGeom prst="rect">
            <a:avLst/>
          </a:prstGeom>
          <a:solidFill>
            <a:srgbClr val="4F81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Arial" charset="0"/>
                <a:ea typeface="ＭＳ Ｐゴシック" charset="0"/>
              </a:rPr>
              <a:t>Crude Transport</a:t>
            </a:r>
          </a:p>
        </p:txBody>
      </p:sp>
      <p:sp>
        <p:nvSpPr>
          <p:cNvPr id="58" name="TextBox 30">
            <a:extLst>
              <a:ext uri="{FF2B5EF4-FFF2-40B4-BE49-F238E27FC236}">
                <a16:creationId xmlns:a16="http://schemas.microsoft.com/office/drawing/2014/main" id="{36015561-C2FF-AC4E-8259-2EB8D61219ED}"/>
              </a:ext>
            </a:extLst>
          </p:cNvPr>
          <p:cNvSpPr txBox="1">
            <a:spLocks noChangeArrowheads="1"/>
          </p:cNvSpPr>
          <p:nvPr/>
        </p:nvSpPr>
        <p:spPr bwMode="auto">
          <a:xfrm>
            <a:off x="3074988" y="855865"/>
            <a:ext cx="2379662" cy="306388"/>
          </a:xfrm>
          <a:prstGeom prst="rect">
            <a:avLst/>
          </a:prstGeom>
          <a:solidFill>
            <a:srgbClr val="4F81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Arial" charset="0"/>
                <a:ea typeface="ＭＳ Ｐゴシック" charset="0"/>
              </a:rPr>
              <a:t>Bulk Refined Transport</a:t>
            </a:r>
          </a:p>
        </p:txBody>
      </p:sp>
      <p:sp>
        <p:nvSpPr>
          <p:cNvPr id="59" name="TextBox 31">
            <a:extLst>
              <a:ext uri="{FF2B5EF4-FFF2-40B4-BE49-F238E27FC236}">
                <a16:creationId xmlns:a16="http://schemas.microsoft.com/office/drawing/2014/main" id="{7C559212-95A0-F146-B71D-6A50ECD5BA56}"/>
              </a:ext>
            </a:extLst>
          </p:cNvPr>
          <p:cNvSpPr txBox="1">
            <a:spLocks noChangeArrowheads="1"/>
          </p:cNvSpPr>
          <p:nvPr/>
        </p:nvSpPr>
        <p:spPr bwMode="auto">
          <a:xfrm>
            <a:off x="5532438" y="855865"/>
            <a:ext cx="3341687" cy="306388"/>
          </a:xfrm>
          <a:prstGeom prst="rect">
            <a:avLst/>
          </a:prstGeom>
          <a:solidFill>
            <a:srgbClr val="4F81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Arial" charset="0"/>
                <a:ea typeface="ＭＳ Ｐゴシック" charset="0"/>
              </a:rPr>
              <a:t>Distribution</a:t>
            </a:r>
          </a:p>
        </p:txBody>
      </p:sp>
      <p:sp>
        <p:nvSpPr>
          <p:cNvPr id="60" name="Text Box 101">
            <a:extLst>
              <a:ext uri="{FF2B5EF4-FFF2-40B4-BE49-F238E27FC236}">
                <a16:creationId xmlns:a16="http://schemas.microsoft.com/office/drawing/2014/main" id="{8047675A-D50F-904F-9D79-B738DF7E714E}"/>
              </a:ext>
            </a:extLst>
          </p:cNvPr>
          <p:cNvSpPr txBox="1">
            <a:spLocks noChangeArrowheads="1"/>
          </p:cNvSpPr>
          <p:nvPr/>
        </p:nvSpPr>
        <p:spPr bwMode="auto">
          <a:xfrm>
            <a:off x="3113088" y="1162253"/>
            <a:ext cx="1996582"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sng" strike="noStrike" kern="1200" cap="none" spc="0" normalizeH="0" baseline="0" noProof="0" dirty="0">
                <a:ln>
                  <a:noFill/>
                </a:ln>
                <a:solidFill>
                  <a:prstClr val="black"/>
                </a:solidFill>
                <a:effectLst/>
                <a:uLnTx/>
                <a:uFillTx/>
                <a:latin typeface="Arial" charset="0"/>
                <a:ea typeface="MS PGothic" charset="0"/>
              </a:rPr>
              <a:t>Focus</a:t>
            </a:r>
            <a:r>
              <a:rPr kumimoji="0" lang="en-US" sz="1000" b="0" i="0" u="none" strike="noStrike" kern="1200" cap="none" spc="0" normalizeH="0" baseline="0" noProof="0" dirty="0">
                <a:ln>
                  <a:noFill/>
                </a:ln>
                <a:solidFill>
                  <a:prstClr val="black"/>
                </a:solidFill>
                <a:effectLst/>
                <a:uLnTx/>
                <a:uFillTx/>
                <a:latin typeface="Arial" charset="0"/>
                <a:ea typeface="MS PGothic" charset="0"/>
              </a:rPr>
              <a:t>: DFM, JP5, JP8 (</a:t>
            </a:r>
            <a:r>
              <a:rPr kumimoji="0" lang="en-US" sz="1000" b="0" i="0" u="none" strike="noStrike" kern="1200" cap="none" spc="0" normalizeH="0" baseline="0" noProof="0" dirty="0" err="1">
                <a:ln>
                  <a:noFill/>
                </a:ln>
                <a:solidFill>
                  <a:prstClr val="black"/>
                </a:solidFill>
                <a:effectLst/>
                <a:uLnTx/>
                <a:uFillTx/>
                <a:latin typeface="Arial" charset="0"/>
                <a:ea typeface="MS PGothic" charset="0"/>
              </a:rPr>
              <a:t>JetA</a:t>
            </a:r>
            <a:r>
              <a:rPr kumimoji="0" lang="en-US" sz="1000" b="0" i="0" u="none" strike="noStrike" kern="1200" cap="none" spc="0" normalizeH="0" baseline="0" noProof="0" dirty="0">
                <a:ln>
                  <a:noFill/>
                </a:ln>
                <a:solidFill>
                  <a:prstClr val="black"/>
                </a:solidFill>
                <a:effectLst/>
                <a:uLnTx/>
                <a:uFillTx/>
                <a:latin typeface="Arial" charset="0"/>
                <a:ea typeface="MS PGothic" charset="0"/>
              </a:rPr>
              <a:t>)</a:t>
            </a:r>
          </a:p>
        </p:txBody>
      </p:sp>
      <p:sp>
        <p:nvSpPr>
          <p:cNvPr id="61" name="Title 6">
            <a:extLst>
              <a:ext uri="{FF2B5EF4-FFF2-40B4-BE49-F238E27FC236}">
                <a16:creationId xmlns:a16="http://schemas.microsoft.com/office/drawing/2014/main" id="{9662E14D-CC4E-8A46-8197-7BE3DB72D2CC}"/>
              </a:ext>
            </a:extLst>
          </p:cNvPr>
          <p:cNvSpPr txBox="1">
            <a:spLocks/>
          </p:cNvSpPr>
          <p:nvPr/>
        </p:nvSpPr>
        <p:spPr bwMode="auto">
          <a:xfrm>
            <a:off x="0" y="274638"/>
            <a:ext cx="12192000" cy="3889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charset="0"/>
                <a:ea typeface="ＭＳ Ｐゴシック" charset="0"/>
              </a:rPr>
              <a:t>A Simplified View of Military Fuel Supply Chain, 1999-2019</a:t>
            </a:r>
          </a:p>
        </p:txBody>
      </p:sp>
      <p:grpSp>
        <p:nvGrpSpPr>
          <p:cNvPr id="62" name="Group 10">
            <a:extLst>
              <a:ext uri="{FF2B5EF4-FFF2-40B4-BE49-F238E27FC236}">
                <a16:creationId xmlns:a16="http://schemas.microsoft.com/office/drawing/2014/main" id="{161C1014-742C-B246-A8D7-103E00932C80}"/>
              </a:ext>
            </a:extLst>
          </p:cNvPr>
          <p:cNvGrpSpPr>
            <a:grpSpLocks/>
          </p:cNvGrpSpPr>
          <p:nvPr/>
        </p:nvGrpSpPr>
        <p:grpSpPr bwMode="auto">
          <a:xfrm>
            <a:off x="2536825" y="1432128"/>
            <a:ext cx="6397625" cy="1746250"/>
            <a:chOff x="2536535" y="1585560"/>
            <a:chExt cx="6397996" cy="1747036"/>
          </a:xfrm>
        </p:grpSpPr>
        <p:sp>
          <p:nvSpPr>
            <p:cNvPr id="63" name="Rounded Rectangle 62">
              <a:extLst>
                <a:ext uri="{FF2B5EF4-FFF2-40B4-BE49-F238E27FC236}">
                  <a16:creationId xmlns:a16="http://schemas.microsoft.com/office/drawing/2014/main" id="{EA8FE699-1F18-4545-A5D4-AA4BB520FD66}"/>
                </a:ext>
              </a:extLst>
            </p:cNvPr>
            <p:cNvSpPr/>
            <p:nvPr/>
          </p:nvSpPr>
          <p:spPr bwMode="auto">
            <a:xfrm>
              <a:off x="4741701" y="1641147"/>
              <a:ext cx="1490748" cy="1119692"/>
            </a:xfrm>
            <a:prstGeom prst="roundRect">
              <a:avLst/>
            </a:prstGeom>
            <a:noFill/>
            <a:ln w="25400" cap="flat" cmpd="sng" algn="ctr">
              <a:solidFill>
                <a:srgbClr val="4F81BD">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F497D"/>
                  </a:solidFill>
                  <a:effectLst/>
                  <a:uLnTx/>
                  <a:uFillTx/>
                  <a:latin typeface="Calibri"/>
                  <a:ea typeface="+mn-ea"/>
                  <a:cs typeface="+mn-cs"/>
                </a:rPr>
                <a:t>Intermediate Terminal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F497D"/>
                  </a:solidFill>
                  <a:effectLst/>
                  <a:uLnTx/>
                  <a:uFillTx/>
                  <a:latin typeface="Calibri"/>
                  <a:ea typeface="+mn-ea"/>
                  <a:cs typeface="+mn-cs"/>
                </a:rPr>
                <a:t>(DFSP)</a:t>
              </a:r>
            </a:p>
          </p:txBody>
        </p:sp>
        <p:sp>
          <p:nvSpPr>
            <p:cNvPr id="64" name="Rounded Rectangle 63">
              <a:extLst>
                <a:ext uri="{FF2B5EF4-FFF2-40B4-BE49-F238E27FC236}">
                  <a16:creationId xmlns:a16="http://schemas.microsoft.com/office/drawing/2014/main" id="{B912D602-91C8-AF44-84E7-07E6D226CD7F}"/>
                </a:ext>
              </a:extLst>
            </p:cNvPr>
            <p:cNvSpPr/>
            <p:nvPr/>
          </p:nvSpPr>
          <p:spPr bwMode="auto">
            <a:xfrm>
              <a:off x="7659695" y="1633206"/>
              <a:ext cx="1230383" cy="1121279"/>
            </a:xfrm>
            <a:prstGeom prst="roundRect">
              <a:avLst/>
            </a:prstGeom>
            <a:noFill/>
            <a:ln w="25400" cap="flat" cmpd="sng" algn="ctr">
              <a:solidFill>
                <a:srgbClr val="4F81BD">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F497D"/>
                  </a:solidFill>
                  <a:effectLst/>
                  <a:uLnTx/>
                  <a:uFillTx/>
                  <a:latin typeface="Calibri"/>
                  <a:ea typeface="+mn-ea"/>
                  <a:cs typeface="+mn-cs"/>
                </a:rPr>
                <a:t>Base Terminal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F497D"/>
                  </a:solidFill>
                  <a:effectLst/>
                  <a:uLnTx/>
                  <a:uFillTx/>
                  <a:latin typeface="Calibri"/>
                  <a:ea typeface="+mn-ea"/>
                  <a:cs typeface="+mn-cs"/>
                </a:rPr>
                <a:t>(DFSP)</a:t>
              </a:r>
            </a:p>
          </p:txBody>
        </p:sp>
        <p:sp>
          <p:nvSpPr>
            <p:cNvPr id="65" name="TextBox 8">
              <a:extLst>
                <a:ext uri="{FF2B5EF4-FFF2-40B4-BE49-F238E27FC236}">
                  <a16:creationId xmlns:a16="http://schemas.microsoft.com/office/drawing/2014/main" id="{20FB15B9-F8D6-314D-ACB9-59709EC4CBB9}"/>
                </a:ext>
              </a:extLst>
            </p:cNvPr>
            <p:cNvSpPr txBox="1">
              <a:spLocks noChangeArrowheads="1"/>
            </p:cNvSpPr>
            <p:nvPr/>
          </p:nvSpPr>
          <p:spPr bwMode="auto">
            <a:xfrm>
              <a:off x="3796799" y="1849078"/>
              <a:ext cx="68601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Tanker</a:t>
              </a:r>
            </a:p>
          </p:txBody>
        </p:sp>
        <p:cxnSp>
          <p:nvCxnSpPr>
            <p:cNvPr id="66" name="Straight Arrow Connector 65">
              <a:extLst>
                <a:ext uri="{FF2B5EF4-FFF2-40B4-BE49-F238E27FC236}">
                  <a16:creationId xmlns:a16="http://schemas.microsoft.com/office/drawing/2014/main" id="{FACFCF85-BDC3-EA4A-8E20-9CD688F03485}"/>
                </a:ext>
              </a:extLst>
            </p:cNvPr>
            <p:cNvCxnSpPr/>
            <p:nvPr/>
          </p:nvCxnSpPr>
          <p:spPr bwMode="auto">
            <a:xfrm>
              <a:off x="6232449" y="1839674"/>
              <a:ext cx="1427246" cy="0"/>
            </a:xfrm>
            <a:prstGeom prst="straightConnector1">
              <a:avLst/>
            </a:prstGeom>
            <a:noFill/>
            <a:ln w="38100" cap="flat" cmpd="sng" algn="ctr">
              <a:solidFill>
                <a:srgbClr val="4F81BD">
                  <a:shade val="95000"/>
                  <a:satMod val="105000"/>
                </a:srgbClr>
              </a:solidFill>
              <a:prstDash val="solid"/>
              <a:tailEnd type="arrow"/>
            </a:ln>
            <a:effectLst/>
          </p:spPr>
        </p:cxnSp>
        <p:sp>
          <p:nvSpPr>
            <p:cNvPr id="67" name="TextBox 13">
              <a:extLst>
                <a:ext uri="{FF2B5EF4-FFF2-40B4-BE49-F238E27FC236}">
                  <a16:creationId xmlns:a16="http://schemas.microsoft.com/office/drawing/2014/main" id="{1DE107E3-0169-1641-AC63-35FE984ED202}"/>
                </a:ext>
              </a:extLst>
            </p:cNvPr>
            <p:cNvSpPr txBox="1">
              <a:spLocks noChangeArrowheads="1"/>
            </p:cNvSpPr>
            <p:nvPr/>
          </p:nvSpPr>
          <p:spPr bwMode="auto">
            <a:xfrm>
              <a:off x="6257216" y="1585560"/>
              <a:ext cx="119776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Tanker, Barge</a:t>
              </a:r>
            </a:p>
          </p:txBody>
        </p:sp>
        <p:sp>
          <p:nvSpPr>
            <p:cNvPr id="68" name="TextBox 14">
              <a:extLst>
                <a:ext uri="{FF2B5EF4-FFF2-40B4-BE49-F238E27FC236}">
                  <a16:creationId xmlns:a16="http://schemas.microsoft.com/office/drawing/2014/main" id="{580C2991-C810-3D46-9BBD-7A5BD846F755}"/>
                </a:ext>
              </a:extLst>
            </p:cNvPr>
            <p:cNvSpPr txBox="1">
              <a:spLocks noChangeArrowheads="1"/>
            </p:cNvSpPr>
            <p:nvPr/>
          </p:nvSpPr>
          <p:spPr bwMode="auto">
            <a:xfrm>
              <a:off x="6468813" y="1849078"/>
              <a:ext cx="77457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Pipeline</a:t>
              </a:r>
            </a:p>
          </p:txBody>
        </p:sp>
        <p:sp>
          <p:nvSpPr>
            <p:cNvPr id="69" name="TextBox 15">
              <a:extLst>
                <a:ext uri="{FF2B5EF4-FFF2-40B4-BE49-F238E27FC236}">
                  <a16:creationId xmlns:a16="http://schemas.microsoft.com/office/drawing/2014/main" id="{1FEC28D5-9B54-E449-AC38-D91E3CC813E7}"/>
                </a:ext>
              </a:extLst>
            </p:cNvPr>
            <p:cNvSpPr txBox="1">
              <a:spLocks noChangeArrowheads="1"/>
            </p:cNvSpPr>
            <p:nvPr/>
          </p:nvSpPr>
          <p:spPr bwMode="auto">
            <a:xfrm>
              <a:off x="6615555" y="2112595"/>
              <a:ext cx="45055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Rail</a:t>
              </a:r>
            </a:p>
          </p:txBody>
        </p:sp>
        <p:sp>
          <p:nvSpPr>
            <p:cNvPr id="70" name="TextBox 16">
              <a:extLst>
                <a:ext uri="{FF2B5EF4-FFF2-40B4-BE49-F238E27FC236}">
                  <a16:creationId xmlns:a16="http://schemas.microsoft.com/office/drawing/2014/main" id="{C9F12EAC-9912-F940-A2CD-0C71C7AADB39}"/>
                </a:ext>
              </a:extLst>
            </p:cNvPr>
            <p:cNvSpPr txBox="1">
              <a:spLocks noChangeArrowheads="1"/>
            </p:cNvSpPr>
            <p:nvPr/>
          </p:nvSpPr>
          <p:spPr bwMode="auto">
            <a:xfrm>
              <a:off x="6573660" y="2376114"/>
              <a:ext cx="58660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Truck</a:t>
              </a:r>
            </a:p>
          </p:txBody>
        </p:sp>
        <p:cxnSp>
          <p:nvCxnSpPr>
            <p:cNvPr id="71" name="Straight Arrow Connector 70">
              <a:extLst>
                <a:ext uri="{FF2B5EF4-FFF2-40B4-BE49-F238E27FC236}">
                  <a16:creationId xmlns:a16="http://schemas.microsoft.com/office/drawing/2014/main" id="{F9882BBD-E972-FE4F-9065-BFF6B1095658}"/>
                </a:ext>
              </a:extLst>
            </p:cNvPr>
            <p:cNvCxnSpPr/>
            <p:nvPr/>
          </p:nvCxnSpPr>
          <p:spPr bwMode="auto">
            <a:xfrm>
              <a:off x="6232449" y="2103318"/>
              <a:ext cx="1427246" cy="0"/>
            </a:xfrm>
            <a:prstGeom prst="straightConnector1">
              <a:avLst/>
            </a:prstGeom>
            <a:noFill/>
            <a:ln w="38100" cap="flat" cmpd="sng" algn="ctr">
              <a:solidFill>
                <a:srgbClr val="4F81BD">
                  <a:shade val="95000"/>
                  <a:satMod val="105000"/>
                </a:srgbClr>
              </a:solidFill>
              <a:prstDash val="solid"/>
              <a:tailEnd type="arrow"/>
            </a:ln>
            <a:effectLst/>
          </p:spPr>
        </p:cxnSp>
        <p:cxnSp>
          <p:nvCxnSpPr>
            <p:cNvPr id="72" name="Straight Arrow Connector 71">
              <a:extLst>
                <a:ext uri="{FF2B5EF4-FFF2-40B4-BE49-F238E27FC236}">
                  <a16:creationId xmlns:a16="http://schemas.microsoft.com/office/drawing/2014/main" id="{F30B5262-49EF-7542-8E6A-2D6F5C8BDF2D}"/>
                </a:ext>
              </a:extLst>
            </p:cNvPr>
            <p:cNvCxnSpPr/>
            <p:nvPr/>
          </p:nvCxnSpPr>
          <p:spPr bwMode="auto">
            <a:xfrm>
              <a:off x="6232449" y="2365373"/>
              <a:ext cx="1427246" cy="0"/>
            </a:xfrm>
            <a:prstGeom prst="straightConnector1">
              <a:avLst/>
            </a:prstGeom>
            <a:noFill/>
            <a:ln w="38100" cap="flat" cmpd="sng" algn="ctr">
              <a:solidFill>
                <a:srgbClr val="4F81BD">
                  <a:shade val="95000"/>
                  <a:satMod val="105000"/>
                </a:srgbClr>
              </a:solidFill>
              <a:prstDash val="solid"/>
              <a:tailEnd type="arrow"/>
            </a:ln>
            <a:effectLst/>
          </p:spPr>
        </p:cxnSp>
        <p:cxnSp>
          <p:nvCxnSpPr>
            <p:cNvPr id="73" name="Straight Arrow Connector 72">
              <a:extLst>
                <a:ext uri="{FF2B5EF4-FFF2-40B4-BE49-F238E27FC236}">
                  <a16:creationId xmlns:a16="http://schemas.microsoft.com/office/drawing/2014/main" id="{5D952DD0-EE68-E347-BBE5-633A7C64D3C3}"/>
                </a:ext>
              </a:extLst>
            </p:cNvPr>
            <p:cNvCxnSpPr/>
            <p:nvPr/>
          </p:nvCxnSpPr>
          <p:spPr bwMode="auto">
            <a:xfrm>
              <a:off x="6232449" y="2629016"/>
              <a:ext cx="1427246" cy="0"/>
            </a:xfrm>
            <a:prstGeom prst="straightConnector1">
              <a:avLst/>
            </a:prstGeom>
            <a:noFill/>
            <a:ln w="38100" cap="flat" cmpd="sng" algn="ctr">
              <a:solidFill>
                <a:srgbClr val="4F81BD">
                  <a:shade val="95000"/>
                  <a:satMod val="105000"/>
                </a:srgbClr>
              </a:solidFill>
              <a:prstDash val="solid"/>
              <a:tailEnd type="arrow"/>
            </a:ln>
            <a:effectLst/>
          </p:spPr>
        </p:cxnSp>
        <p:cxnSp>
          <p:nvCxnSpPr>
            <p:cNvPr id="74" name="Straight Arrow Connector 73">
              <a:extLst>
                <a:ext uri="{FF2B5EF4-FFF2-40B4-BE49-F238E27FC236}">
                  <a16:creationId xmlns:a16="http://schemas.microsoft.com/office/drawing/2014/main" id="{84FAE014-EC20-FD46-AA06-7F659B9A864D}"/>
                </a:ext>
              </a:extLst>
            </p:cNvPr>
            <p:cNvCxnSpPr/>
            <p:nvPr/>
          </p:nvCxnSpPr>
          <p:spPr bwMode="auto">
            <a:xfrm>
              <a:off x="3638324" y="2168434"/>
              <a:ext cx="1103377" cy="0"/>
            </a:xfrm>
            <a:prstGeom prst="straightConnector1">
              <a:avLst/>
            </a:prstGeom>
            <a:noFill/>
            <a:ln w="38100" cap="flat" cmpd="sng" algn="ctr">
              <a:solidFill>
                <a:srgbClr val="4F81BD">
                  <a:shade val="95000"/>
                  <a:satMod val="105000"/>
                </a:srgbClr>
              </a:solidFill>
              <a:prstDash val="solid"/>
              <a:tailEnd type="arrow"/>
            </a:ln>
            <a:effectLst/>
          </p:spPr>
        </p:cxnSp>
        <p:sp>
          <p:nvSpPr>
            <p:cNvPr id="75" name="TextBox 40">
              <a:extLst>
                <a:ext uri="{FF2B5EF4-FFF2-40B4-BE49-F238E27FC236}">
                  <a16:creationId xmlns:a16="http://schemas.microsoft.com/office/drawing/2014/main" id="{EAD84840-2C83-4142-8EA2-A74846B78DB1}"/>
                </a:ext>
              </a:extLst>
            </p:cNvPr>
            <p:cNvSpPr txBox="1">
              <a:spLocks noChangeArrowheads="1"/>
            </p:cNvSpPr>
            <p:nvPr/>
          </p:nvSpPr>
          <p:spPr bwMode="auto">
            <a:xfrm>
              <a:off x="5563579" y="3024819"/>
              <a:ext cx="56723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Ships</a:t>
              </a:r>
            </a:p>
          </p:txBody>
        </p:sp>
        <p:sp>
          <p:nvSpPr>
            <p:cNvPr id="76" name="TextBox 41">
              <a:extLst>
                <a:ext uri="{FF2B5EF4-FFF2-40B4-BE49-F238E27FC236}">
                  <a16:creationId xmlns:a16="http://schemas.microsoft.com/office/drawing/2014/main" id="{1858EC86-C878-5446-9F7E-F680FD9E2C22}"/>
                </a:ext>
              </a:extLst>
            </p:cNvPr>
            <p:cNvSpPr txBox="1">
              <a:spLocks noChangeArrowheads="1"/>
            </p:cNvSpPr>
            <p:nvPr/>
          </p:nvSpPr>
          <p:spPr bwMode="auto">
            <a:xfrm>
              <a:off x="4772642" y="3024819"/>
              <a:ext cx="72739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Aircraft</a:t>
              </a:r>
            </a:p>
          </p:txBody>
        </p:sp>
        <p:cxnSp>
          <p:nvCxnSpPr>
            <p:cNvPr id="77" name="Straight Arrow Connector 76">
              <a:extLst>
                <a:ext uri="{FF2B5EF4-FFF2-40B4-BE49-F238E27FC236}">
                  <a16:creationId xmlns:a16="http://schemas.microsoft.com/office/drawing/2014/main" id="{B79BBD28-99EA-8B4E-A846-0C49CEB4B792}"/>
                </a:ext>
              </a:extLst>
            </p:cNvPr>
            <p:cNvCxnSpPr/>
            <p:nvPr/>
          </p:nvCxnSpPr>
          <p:spPr bwMode="auto">
            <a:xfrm>
              <a:off x="5130660" y="2760839"/>
              <a:ext cx="0" cy="328760"/>
            </a:xfrm>
            <a:prstGeom prst="straightConnector1">
              <a:avLst/>
            </a:prstGeom>
            <a:noFill/>
            <a:ln w="38100" cap="flat" cmpd="sng" algn="ctr">
              <a:solidFill>
                <a:srgbClr val="4F81BD">
                  <a:shade val="95000"/>
                  <a:satMod val="105000"/>
                </a:srgbClr>
              </a:solidFill>
              <a:prstDash val="solid"/>
              <a:tailEnd type="arrow"/>
            </a:ln>
            <a:effectLst/>
          </p:spPr>
        </p:cxnSp>
        <p:cxnSp>
          <p:nvCxnSpPr>
            <p:cNvPr id="78" name="Straight Arrow Connector 77">
              <a:extLst>
                <a:ext uri="{FF2B5EF4-FFF2-40B4-BE49-F238E27FC236}">
                  <a16:creationId xmlns:a16="http://schemas.microsoft.com/office/drawing/2014/main" id="{CC84F25C-5F4D-D849-9AE7-29FAFAC31FF6}"/>
                </a:ext>
              </a:extLst>
            </p:cNvPr>
            <p:cNvCxnSpPr/>
            <p:nvPr/>
          </p:nvCxnSpPr>
          <p:spPr bwMode="auto">
            <a:xfrm>
              <a:off x="5843490" y="2760839"/>
              <a:ext cx="0" cy="328760"/>
            </a:xfrm>
            <a:prstGeom prst="straightConnector1">
              <a:avLst/>
            </a:prstGeom>
            <a:noFill/>
            <a:ln w="38100" cap="flat" cmpd="sng" algn="ctr">
              <a:solidFill>
                <a:srgbClr val="4F81BD">
                  <a:shade val="95000"/>
                  <a:satMod val="105000"/>
                </a:srgbClr>
              </a:solidFill>
              <a:prstDash val="solid"/>
              <a:tailEnd type="arrow"/>
            </a:ln>
            <a:effectLst/>
          </p:spPr>
        </p:cxnSp>
        <p:sp>
          <p:nvSpPr>
            <p:cNvPr id="79" name="TextBox 48">
              <a:extLst>
                <a:ext uri="{FF2B5EF4-FFF2-40B4-BE49-F238E27FC236}">
                  <a16:creationId xmlns:a16="http://schemas.microsoft.com/office/drawing/2014/main" id="{CB18D71E-66CD-424E-998D-51CB4F3F700E}"/>
                </a:ext>
              </a:extLst>
            </p:cNvPr>
            <p:cNvSpPr txBox="1">
              <a:spLocks noChangeArrowheads="1"/>
            </p:cNvSpPr>
            <p:nvPr/>
          </p:nvSpPr>
          <p:spPr bwMode="auto">
            <a:xfrm>
              <a:off x="8367298" y="3017436"/>
              <a:ext cx="56723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Ships</a:t>
              </a:r>
            </a:p>
          </p:txBody>
        </p:sp>
        <p:sp>
          <p:nvSpPr>
            <p:cNvPr id="80" name="TextBox 49">
              <a:extLst>
                <a:ext uri="{FF2B5EF4-FFF2-40B4-BE49-F238E27FC236}">
                  <a16:creationId xmlns:a16="http://schemas.microsoft.com/office/drawing/2014/main" id="{7AAB49E8-B987-ED48-990B-C39C7EEE81D2}"/>
                </a:ext>
              </a:extLst>
            </p:cNvPr>
            <p:cNvSpPr txBox="1">
              <a:spLocks noChangeArrowheads="1"/>
            </p:cNvSpPr>
            <p:nvPr/>
          </p:nvSpPr>
          <p:spPr bwMode="auto">
            <a:xfrm>
              <a:off x="7576361" y="3017436"/>
              <a:ext cx="72739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charset="0"/>
                  <a:ea typeface="ＭＳ Ｐゴシック" charset="0"/>
                </a:rPr>
                <a:t>Aircraft</a:t>
              </a:r>
            </a:p>
          </p:txBody>
        </p:sp>
        <p:cxnSp>
          <p:nvCxnSpPr>
            <p:cNvPr id="81" name="Straight Arrow Connector 80">
              <a:extLst>
                <a:ext uri="{FF2B5EF4-FFF2-40B4-BE49-F238E27FC236}">
                  <a16:creationId xmlns:a16="http://schemas.microsoft.com/office/drawing/2014/main" id="{DADF6204-B400-2B4C-A472-32FE9B9671B3}"/>
                </a:ext>
              </a:extLst>
            </p:cNvPr>
            <p:cNvCxnSpPr/>
            <p:nvPr/>
          </p:nvCxnSpPr>
          <p:spPr bwMode="auto">
            <a:xfrm>
              <a:off x="7934348" y="2754486"/>
              <a:ext cx="0" cy="328760"/>
            </a:xfrm>
            <a:prstGeom prst="straightConnector1">
              <a:avLst/>
            </a:prstGeom>
            <a:noFill/>
            <a:ln w="38100" cap="flat" cmpd="sng" algn="ctr">
              <a:solidFill>
                <a:srgbClr val="4F81BD">
                  <a:shade val="95000"/>
                  <a:satMod val="105000"/>
                </a:srgbClr>
              </a:solidFill>
              <a:prstDash val="solid"/>
              <a:tailEnd type="arrow"/>
            </a:ln>
            <a:effectLst/>
          </p:spPr>
        </p:cxnSp>
        <p:cxnSp>
          <p:nvCxnSpPr>
            <p:cNvPr id="82" name="Straight Arrow Connector 81">
              <a:extLst>
                <a:ext uri="{FF2B5EF4-FFF2-40B4-BE49-F238E27FC236}">
                  <a16:creationId xmlns:a16="http://schemas.microsoft.com/office/drawing/2014/main" id="{5542F5EA-438D-904D-993C-BA7D50CE557C}"/>
                </a:ext>
              </a:extLst>
            </p:cNvPr>
            <p:cNvCxnSpPr/>
            <p:nvPr/>
          </p:nvCxnSpPr>
          <p:spPr bwMode="auto">
            <a:xfrm>
              <a:off x="8647177" y="2754486"/>
              <a:ext cx="0" cy="328760"/>
            </a:xfrm>
            <a:prstGeom prst="straightConnector1">
              <a:avLst/>
            </a:prstGeom>
            <a:noFill/>
            <a:ln w="38100" cap="flat" cmpd="sng" algn="ctr">
              <a:solidFill>
                <a:srgbClr val="4F81BD">
                  <a:shade val="95000"/>
                  <a:satMod val="105000"/>
                </a:srgbClr>
              </a:solidFill>
              <a:prstDash val="solid"/>
              <a:tailEnd type="arrow"/>
            </a:ln>
            <a:effectLst/>
          </p:spPr>
        </p:cxnSp>
        <p:sp>
          <p:nvSpPr>
            <p:cNvPr id="83" name="Rounded Rectangle 82">
              <a:extLst>
                <a:ext uri="{FF2B5EF4-FFF2-40B4-BE49-F238E27FC236}">
                  <a16:creationId xmlns:a16="http://schemas.microsoft.com/office/drawing/2014/main" id="{9169F4CC-CF4D-AC48-9E73-871BB72C574D}"/>
                </a:ext>
              </a:extLst>
            </p:cNvPr>
            <p:cNvSpPr/>
            <p:nvPr/>
          </p:nvSpPr>
          <p:spPr bwMode="auto">
            <a:xfrm>
              <a:off x="2536535" y="1707852"/>
              <a:ext cx="1101789" cy="856048"/>
            </a:xfrm>
            <a:prstGeom prst="roundRect">
              <a:avLst/>
            </a:prstGeom>
            <a:solidFill>
              <a:sysClr val="window" lastClr="FFFFFF"/>
            </a:solidFill>
            <a:ln w="25400" cap="flat" cmpd="sng" algn="ctr">
              <a:solidFill>
                <a:srgbClr val="4F81BD">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F497D"/>
                  </a:solidFill>
                  <a:effectLst/>
                  <a:uLnTx/>
                  <a:uFillTx/>
                  <a:latin typeface="Calibri"/>
                  <a:ea typeface="+mn-ea"/>
                  <a:cs typeface="+mn-cs"/>
                </a:rPr>
                <a:t>Refinery</a:t>
              </a:r>
            </a:p>
          </p:txBody>
        </p:sp>
      </p:grpSp>
      <p:grpSp>
        <p:nvGrpSpPr>
          <p:cNvPr id="49" name="Group 48">
            <a:extLst>
              <a:ext uri="{FF2B5EF4-FFF2-40B4-BE49-F238E27FC236}">
                <a16:creationId xmlns:a16="http://schemas.microsoft.com/office/drawing/2014/main" id="{3FA2416E-0108-7D47-9A9A-4DE86D47D2CB}"/>
              </a:ext>
            </a:extLst>
          </p:cNvPr>
          <p:cNvGrpSpPr/>
          <p:nvPr/>
        </p:nvGrpSpPr>
        <p:grpSpPr>
          <a:xfrm>
            <a:off x="6380960" y="4296818"/>
            <a:ext cx="2683712" cy="2258108"/>
            <a:chOff x="0" y="428705"/>
            <a:chExt cx="9261943" cy="6714992"/>
          </a:xfrm>
        </p:grpSpPr>
        <p:pic>
          <p:nvPicPr>
            <p:cNvPr id="57" name="Picture 2">
              <a:extLst>
                <a:ext uri="{FF2B5EF4-FFF2-40B4-BE49-F238E27FC236}">
                  <a16:creationId xmlns:a16="http://schemas.microsoft.com/office/drawing/2014/main" id="{099EB420-C462-5849-82EA-A20BF32DDD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28705"/>
              <a:ext cx="9144000" cy="64292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8" name="Flowchart: Connector 370">
              <a:extLst>
                <a:ext uri="{FF2B5EF4-FFF2-40B4-BE49-F238E27FC236}">
                  <a16:creationId xmlns:a16="http://schemas.microsoft.com/office/drawing/2014/main" id="{4DC6064F-050A-924B-BC38-F372FDAB999E}"/>
                </a:ext>
              </a:extLst>
            </p:cNvPr>
            <p:cNvSpPr/>
            <p:nvPr/>
          </p:nvSpPr>
          <p:spPr>
            <a:xfrm>
              <a:off x="1147627" y="5049761"/>
              <a:ext cx="561687" cy="489513"/>
            </a:xfrm>
            <a:prstGeom prst="flowChartConnector">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Apra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Harbor</a:t>
              </a:r>
            </a:p>
          </p:txBody>
        </p:sp>
        <p:sp>
          <p:nvSpPr>
            <p:cNvPr id="99" name="Flowchart: Connector 371">
              <a:extLst>
                <a:ext uri="{FF2B5EF4-FFF2-40B4-BE49-F238E27FC236}">
                  <a16:creationId xmlns:a16="http://schemas.microsoft.com/office/drawing/2014/main" id="{2B09B000-940A-1744-B11A-969D146EABF3}"/>
                </a:ext>
              </a:extLst>
            </p:cNvPr>
            <p:cNvSpPr/>
            <p:nvPr/>
          </p:nvSpPr>
          <p:spPr>
            <a:xfrm>
              <a:off x="1925052" y="5150219"/>
              <a:ext cx="607668" cy="550784"/>
            </a:xfrm>
            <a:prstGeom prst="flowChartConnector">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r>
                <a:rPr kumimoji="0" lang="en-US" sz="600" b="0" i="0" u="none" strike="noStrike" kern="1200" cap="none" spc="0" normalizeH="0" baseline="0" noProof="0" dirty="0" err="1">
                  <a:ln>
                    <a:noFill/>
                  </a:ln>
                  <a:solidFill>
                    <a:srgbClr val="000000"/>
                  </a:solidFill>
                  <a:effectLst/>
                  <a:uLnTx/>
                  <a:uFillTx/>
                  <a:latin typeface="Calibri"/>
                  <a:ea typeface="+mn-ea"/>
                  <a:cs typeface="+mn-cs"/>
                  <a:sym typeface="Cochin"/>
                </a:rPr>
                <a:t>Sasa</a:t>
              </a:r>
              <a:endParaRPr kumimoji="0" lang="en-US" sz="600" b="0" i="0" u="none" strike="noStrike" kern="1200" cap="none" spc="0" normalizeH="0" baseline="0" noProof="0" dirty="0">
                <a:ln>
                  <a:noFill/>
                </a:ln>
                <a:solidFill>
                  <a:srgbClr val="000000"/>
                </a:solidFill>
                <a:effectLst/>
                <a:uLnTx/>
                <a:uFillTx/>
                <a:latin typeface="Calibri"/>
                <a:ea typeface="+mn-ea"/>
                <a:cs typeface="+mn-cs"/>
                <a:sym typeface="Cochi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Valley</a:t>
              </a:r>
            </a:p>
          </p:txBody>
        </p:sp>
        <p:sp>
          <p:nvSpPr>
            <p:cNvPr id="100" name="Flowchart: Connector 372">
              <a:extLst>
                <a:ext uri="{FF2B5EF4-FFF2-40B4-BE49-F238E27FC236}">
                  <a16:creationId xmlns:a16="http://schemas.microsoft.com/office/drawing/2014/main" id="{8B19B84C-35F4-BB42-A3DE-77E00072DCD7}"/>
                </a:ext>
              </a:extLst>
            </p:cNvPr>
            <p:cNvSpPr/>
            <p:nvPr/>
          </p:nvSpPr>
          <p:spPr>
            <a:xfrm>
              <a:off x="4648200" y="4724400"/>
              <a:ext cx="608674" cy="526276"/>
            </a:xfrm>
            <a:prstGeom prst="flowChartConnector">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r>
                <a:rPr kumimoji="0" lang="en-US" sz="600" b="0" i="0" u="none" strike="noStrike" kern="1200" cap="none" spc="0" normalizeH="0" baseline="0" noProof="0" dirty="0" err="1">
                  <a:ln>
                    <a:noFill/>
                  </a:ln>
                  <a:solidFill>
                    <a:srgbClr val="000000"/>
                  </a:solidFill>
                  <a:effectLst/>
                  <a:uLnTx/>
                  <a:uFillTx/>
                  <a:latin typeface="Calibri"/>
                  <a:ea typeface="+mn-ea"/>
                  <a:cs typeface="+mn-cs"/>
                  <a:sym typeface="Cochin"/>
                </a:rPr>
                <a:t>Tiyan</a:t>
              </a:r>
              <a:endParaRPr kumimoji="0" lang="en-US" sz="600" b="0" i="0" u="none" strike="noStrike" kern="1200" cap="none" spc="0" normalizeH="0" baseline="0" noProof="0" dirty="0">
                <a:ln>
                  <a:noFill/>
                </a:ln>
                <a:solidFill>
                  <a:srgbClr val="000000"/>
                </a:solidFill>
                <a:effectLst/>
                <a:uLnTx/>
                <a:uFillTx/>
                <a:latin typeface="Calibri"/>
                <a:ea typeface="+mn-ea"/>
                <a:cs typeface="+mn-cs"/>
                <a:sym typeface="Cochi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Station</a:t>
              </a:r>
            </a:p>
          </p:txBody>
        </p:sp>
        <p:sp>
          <p:nvSpPr>
            <p:cNvPr id="101" name="Flowchart: Connector 373">
              <a:extLst>
                <a:ext uri="{FF2B5EF4-FFF2-40B4-BE49-F238E27FC236}">
                  <a16:creationId xmlns:a16="http://schemas.microsoft.com/office/drawing/2014/main" id="{3E47CEC8-5630-5C45-A57B-1C4C0E7ED057}"/>
                </a:ext>
              </a:extLst>
            </p:cNvPr>
            <p:cNvSpPr/>
            <p:nvPr/>
          </p:nvSpPr>
          <p:spPr>
            <a:xfrm>
              <a:off x="7848599" y="2337402"/>
              <a:ext cx="629035" cy="558198"/>
            </a:xfrm>
            <a:prstGeom prst="flowChartConnector">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AAFB</a:t>
              </a:r>
            </a:p>
          </p:txBody>
        </p:sp>
        <p:sp>
          <p:nvSpPr>
            <p:cNvPr id="102" name="Flowchart: Connector 374">
              <a:extLst>
                <a:ext uri="{FF2B5EF4-FFF2-40B4-BE49-F238E27FC236}">
                  <a16:creationId xmlns:a16="http://schemas.microsoft.com/office/drawing/2014/main" id="{3000A722-04CD-044B-9EE6-050EC4FE0419}"/>
                </a:ext>
              </a:extLst>
            </p:cNvPr>
            <p:cNvSpPr/>
            <p:nvPr/>
          </p:nvSpPr>
          <p:spPr>
            <a:xfrm>
              <a:off x="2700063" y="5424973"/>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cxnSp>
          <p:nvCxnSpPr>
            <p:cNvPr id="103" name="Straight Arrow Connector 102">
              <a:extLst>
                <a:ext uri="{FF2B5EF4-FFF2-40B4-BE49-F238E27FC236}">
                  <a16:creationId xmlns:a16="http://schemas.microsoft.com/office/drawing/2014/main" id="{AF349432-8F94-7642-9C4A-2C06EF85BE51}"/>
                </a:ext>
              </a:extLst>
            </p:cNvPr>
            <p:cNvCxnSpPr>
              <a:stCxn id="98" idx="6"/>
              <a:endCxn id="99" idx="2"/>
            </p:cNvCxnSpPr>
            <p:nvPr/>
          </p:nvCxnSpPr>
          <p:spPr>
            <a:xfrm>
              <a:off x="1709315" y="5294518"/>
              <a:ext cx="215738" cy="13109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CDF56DD-B9C1-4745-A7B2-F80D9C377E88}"/>
                </a:ext>
              </a:extLst>
            </p:cNvPr>
            <p:cNvCxnSpPr>
              <a:stCxn id="99" idx="6"/>
              <a:endCxn id="102" idx="2"/>
            </p:cNvCxnSpPr>
            <p:nvPr/>
          </p:nvCxnSpPr>
          <p:spPr>
            <a:xfrm>
              <a:off x="2532721" y="5425611"/>
              <a:ext cx="167342" cy="75562"/>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DC71887-B0E9-934A-B703-85CCE80DD0CE}"/>
                </a:ext>
              </a:extLst>
            </p:cNvPr>
            <p:cNvCxnSpPr>
              <a:stCxn id="99" idx="5"/>
              <a:endCxn id="102" idx="3"/>
            </p:cNvCxnSpPr>
            <p:nvPr/>
          </p:nvCxnSpPr>
          <p:spPr>
            <a:xfrm flipV="1">
              <a:off x="2443729" y="5555055"/>
              <a:ext cx="281776" cy="65287"/>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Flowchart: Connector 378">
              <a:extLst>
                <a:ext uri="{FF2B5EF4-FFF2-40B4-BE49-F238E27FC236}">
                  <a16:creationId xmlns:a16="http://schemas.microsoft.com/office/drawing/2014/main" id="{7FCD50D9-6E02-D54B-970E-91E141F93771}"/>
                </a:ext>
              </a:extLst>
            </p:cNvPr>
            <p:cNvSpPr/>
            <p:nvPr/>
          </p:nvSpPr>
          <p:spPr>
            <a:xfrm>
              <a:off x="3036603" y="5494637"/>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cxnSp>
          <p:nvCxnSpPr>
            <p:cNvPr id="107" name="Straight Arrow Connector 106">
              <a:extLst>
                <a:ext uri="{FF2B5EF4-FFF2-40B4-BE49-F238E27FC236}">
                  <a16:creationId xmlns:a16="http://schemas.microsoft.com/office/drawing/2014/main" id="{095AD846-9DB5-3241-A35D-ADC36E4F66B9}"/>
                </a:ext>
              </a:extLst>
            </p:cNvPr>
            <p:cNvCxnSpPr>
              <a:stCxn id="102" idx="6"/>
              <a:endCxn id="106" idx="2"/>
            </p:cNvCxnSpPr>
            <p:nvPr/>
          </p:nvCxnSpPr>
          <p:spPr>
            <a:xfrm>
              <a:off x="2873799" y="5501173"/>
              <a:ext cx="162804" cy="6966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9BE542E-D756-4549-9B57-724B5C899243}"/>
                </a:ext>
              </a:extLst>
            </p:cNvPr>
            <p:cNvCxnSpPr>
              <a:stCxn id="102" idx="5"/>
              <a:endCxn id="106" idx="3"/>
            </p:cNvCxnSpPr>
            <p:nvPr/>
          </p:nvCxnSpPr>
          <p:spPr>
            <a:xfrm>
              <a:off x="2848356" y="5555055"/>
              <a:ext cx="213690" cy="6966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Flowchart: Connector 381">
              <a:extLst>
                <a:ext uri="{FF2B5EF4-FFF2-40B4-BE49-F238E27FC236}">
                  <a16:creationId xmlns:a16="http://schemas.microsoft.com/office/drawing/2014/main" id="{C49DCE4D-3A9A-0441-B198-D6A6F5817AEC}"/>
                </a:ext>
              </a:extLst>
            </p:cNvPr>
            <p:cNvSpPr/>
            <p:nvPr/>
          </p:nvSpPr>
          <p:spPr>
            <a:xfrm>
              <a:off x="3363004" y="5399233"/>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cxnSp>
          <p:nvCxnSpPr>
            <p:cNvPr id="110" name="Straight Arrow Connector 109">
              <a:extLst>
                <a:ext uri="{FF2B5EF4-FFF2-40B4-BE49-F238E27FC236}">
                  <a16:creationId xmlns:a16="http://schemas.microsoft.com/office/drawing/2014/main" id="{0CB9EC2A-BECF-3943-8F5A-EA842B2E0F75}"/>
                </a:ext>
              </a:extLst>
            </p:cNvPr>
            <p:cNvCxnSpPr>
              <a:stCxn id="106" idx="0"/>
              <a:endCxn id="109" idx="2"/>
            </p:cNvCxnSpPr>
            <p:nvPr/>
          </p:nvCxnSpPr>
          <p:spPr>
            <a:xfrm flipV="1">
              <a:off x="3123471" y="5475433"/>
              <a:ext cx="239533" cy="1920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34850ED-9C36-F143-BF4E-7B141AA66ADA}"/>
                </a:ext>
              </a:extLst>
            </p:cNvPr>
            <p:cNvCxnSpPr>
              <a:stCxn id="106" idx="6"/>
              <a:endCxn id="109" idx="3"/>
            </p:cNvCxnSpPr>
            <p:nvPr/>
          </p:nvCxnSpPr>
          <p:spPr>
            <a:xfrm flipV="1">
              <a:off x="3210339" y="5529315"/>
              <a:ext cx="178108" cy="41522"/>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Flowchart: Connector 384">
              <a:extLst>
                <a:ext uri="{FF2B5EF4-FFF2-40B4-BE49-F238E27FC236}">
                  <a16:creationId xmlns:a16="http://schemas.microsoft.com/office/drawing/2014/main" id="{9C4F1929-96BF-C64E-BCD8-1CB8A1926ABD}"/>
                </a:ext>
              </a:extLst>
            </p:cNvPr>
            <p:cNvSpPr/>
            <p:nvPr/>
          </p:nvSpPr>
          <p:spPr>
            <a:xfrm>
              <a:off x="3718857" y="5380337"/>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cxnSp>
          <p:nvCxnSpPr>
            <p:cNvPr id="113" name="Straight Arrow Connector 112">
              <a:extLst>
                <a:ext uri="{FF2B5EF4-FFF2-40B4-BE49-F238E27FC236}">
                  <a16:creationId xmlns:a16="http://schemas.microsoft.com/office/drawing/2014/main" id="{0B66648A-6EC9-8143-ABD6-2A788F79E6B7}"/>
                </a:ext>
              </a:extLst>
            </p:cNvPr>
            <p:cNvCxnSpPr>
              <a:stCxn id="109" idx="7"/>
              <a:endCxn id="112" idx="1"/>
            </p:cNvCxnSpPr>
            <p:nvPr/>
          </p:nvCxnSpPr>
          <p:spPr>
            <a:xfrm flipV="1">
              <a:off x="3511297" y="5402655"/>
              <a:ext cx="233003" cy="1889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F9D3FE7-DB88-E14E-89A3-5CE99E7759D9}"/>
                </a:ext>
              </a:extLst>
            </p:cNvPr>
            <p:cNvCxnSpPr>
              <a:stCxn id="109" idx="6"/>
              <a:endCxn id="112" idx="2"/>
            </p:cNvCxnSpPr>
            <p:nvPr/>
          </p:nvCxnSpPr>
          <p:spPr>
            <a:xfrm flipV="1">
              <a:off x="3536740" y="5456537"/>
              <a:ext cx="182117" cy="1889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Flowchart: Connector 387">
              <a:extLst>
                <a:ext uri="{FF2B5EF4-FFF2-40B4-BE49-F238E27FC236}">
                  <a16:creationId xmlns:a16="http://schemas.microsoft.com/office/drawing/2014/main" id="{4D25CE5F-00E5-3F4A-A7F7-39B73B24C8B7}"/>
                </a:ext>
              </a:extLst>
            </p:cNvPr>
            <p:cNvSpPr/>
            <p:nvPr/>
          </p:nvSpPr>
          <p:spPr>
            <a:xfrm>
              <a:off x="4026704" y="5111181"/>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cxnSp>
          <p:nvCxnSpPr>
            <p:cNvPr id="116" name="Straight Arrow Connector 115">
              <a:extLst>
                <a:ext uri="{FF2B5EF4-FFF2-40B4-BE49-F238E27FC236}">
                  <a16:creationId xmlns:a16="http://schemas.microsoft.com/office/drawing/2014/main" id="{978BDF28-34DB-6A40-A00F-6E78770BADDC}"/>
                </a:ext>
              </a:extLst>
            </p:cNvPr>
            <p:cNvCxnSpPr>
              <a:stCxn id="112" idx="7"/>
              <a:endCxn id="115" idx="2"/>
            </p:cNvCxnSpPr>
            <p:nvPr/>
          </p:nvCxnSpPr>
          <p:spPr>
            <a:xfrm flipV="1">
              <a:off x="3867150" y="5187381"/>
              <a:ext cx="159554" cy="21527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BF2F846-ACB1-C741-8A09-6100FAFABAB3}"/>
                </a:ext>
              </a:extLst>
            </p:cNvPr>
            <p:cNvCxnSpPr>
              <a:stCxn id="112" idx="6"/>
              <a:endCxn id="115" idx="3"/>
            </p:cNvCxnSpPr>
            <p:nvPr/>
          </p:nvCxnSpPr>
          <p:spPr>
            <a:xfrm flipV="1">
              <a:off x="3892593" y="5241263"/>
              <a:ext cx="159554" cy="21527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Flowchart: Connector 390">
              <a:extLst>
                <a:ext uri="{FF2B5EF4-FFF2-40B4-BE49-F238E27FC236}">
                  <a16:creationId xmlns:a16="http://schemas.microsoft.com/office/drawing/2014/main" id="{D6C9CF63-A883-5942-AD5C-7BE4B6762EFB}"/>
                </a:ext>
              </a:extLst>
            </p:cNvPr>
            <p:cNvSpPr/>
            <p:nvPr/>
          </p:nvSpPr>
          <p:spPr>
            <a:xfrm>
              <a:off x="4343400" y="5029200"/>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cxnSp>
          <p:nvCxnSpPr>
            <p:cNvPr id="119" name="Straight Arrow Connector 118">
              <a:extLst>
                <a:ext uri="{FF2B5EF4-FFF2-40B4-BE49-F238E27FC236}">
                  <a16:creationId xmlns:a16="http://schemas.microsoft.com/office/drawing/2014/main" id="{645FFA83-15FB-9247-B9EB-777B64849A97}"/>
                </a:ext>
              </a:extLst>
            </p:cNvPr>
            <p:cNvCxnSpPr>
              <a:stCxn id="115" idx="7"/>
              <a:endCxn id="118" idx="2"/>
            </p:cNvCxnSpPr>
            <p:nvPr/>
          </p:nvCxnSpPr>
          <p:spPr>
            <a:xfrm flipV="1">
              <a:off x="4174997" y="5105400"/>
              <a:ext cx="168403" cy="2809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04BC5CF-CB89-CA49-A3FA-F9052BBBB90F}"/>
                </a:ext>
              </a:extLst>
            </p:cNvPr>
            <p:cNvCxnSpPr>
              <a:stCxn id="115" idx="6"/>
              <a:endCxn id="118" idx="3"/>
            </p:cNvCxnSpPr>
            <p:nvPr/>
          </p:nvCxnSpPr>
          <p:spPr>
            <a:xfrm flipV="1">
              <a:off x="4200440" y="5159282"/>
              <a:ext cx="168403" cy="2809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9E5A074-C285-C645-B327-81B2AB63BE82}"/>
                </a:ext>
              </a:extLst>
            </p:cNvPr>
            <p:cNvCxnSpPr>
              <a:stCxn id="118" idx="7"/>
              <a:endCxn id="100" idx="2"/>
            </p:cNvCxnSpPr>
            <p:nvPr/>
          </p:nvCxnSpPr>
          <p:spPr>
            <a:xfrm flipV="1">
              <a:off x="4491692" y="4987539"/>
              <a:ext cx="156508" cy="6397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FA14E43-A190-964C-A649-5F73895899F5}"/>
                </a:ext>
              </a:extLst>
            </p:cNvPr>
            <p:cNvCxnSpPr>
              <a:stCxn id="118" idx="6"/>
              <a:endCxn id="100" idx="3"/>
            </p:cNvCxnSpPr>
            <p:nvPr/>
          </p:nvCxnSpPr>
          <p:spPr>
            <a:xfrm>
              <a:off x="4517135" y="5105400"/>
              <a:ext cx="220203" cy="6820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Flowchart: Connector 395">
              <a:extLst>
                <a:ext uri="{FF2B5EF4-FFF2-40B4-BE49-F238E27FC236}">
                  <a16:creationId xmlns:a16="http://schemas.microsoft.com/office/drawing/2014/main" id="{0A0C5EFD-F5FC-234A-B2D0-C1142BA23A0F}"/>
                </a:ext>
              </a:extLst>
            </p:cNvPr>
            <p:cNvSpPr/>
            <p:nvPr/>
          </p:nvSpPr>
          <p:spPr>
            <a:xfrm>
              <a:off x="5256874" y="4647930"/>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sp>
          <p:nvSpPr>
            <p:cNvPr id="124" name="Flowchart: Connector 396">
              <a:extLst>
                <a:ext uri="{FF2B5EF4-FFF2-40B4-BE49-F238E27FC236}">
                  <a16:creationId xmlns:a16="http://schemas.microsoft.com/office/drawing/2014/main" id="{7CAE3170-D05E-9248-9530-D84657B5ECED}"/>
                </a:ext>
              </a:extLst>
            </p:cNvPr>
            <p:cNvSpPr/>
            <p:nvPr/>
          </p:nvSpPr>
          <p:spPr>
            <a:xfrm>
              <a:off x="5145813" y="4045183"/>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sp>
          <p:nvSpPr>
            <p:cNvPr id="125" name="Flowchart: Connector 397">
              <a:extLst>
                <a:ext uri="{FF2B5EF4-FFF2-40B4-BE49-F238E27FC236}">
                  <a16:creationId xmlns:a16="http://schemas.microsoft.com/office/drawing/2014/main" id="{520E4FC4-932C-4E4D-A030-184E36F2EE4D}"/>
                </a:ext>
              </a:extLst>
            </p:cNvPr>
            <p:cNvSpPr/>
            <p:nvPr/>
          </p:nvSpPr>
          <p:spPr>
            <a:xfrm>
              <a:off x="5701117" y="3341979"/>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sp>
          <p:nvSpPr>
            <p:cNvPr id="126" name="Flowchart: Connector 398">
              <a:extLst>
                <a:ext uri="{FF2B5EF4-FFF2-40B4-BE49-F238E27FC236}">
                  <a16:creationId xmlns:a16="http://schemas.microsoft.com/office/drawing/2014/main" id="{FB07B263-C1AE-F944-9304-466EE92E96AC}"/>
                </a:ext>
              </a:extLst>
            </p:cNvPr>
            <p:cNvSpPr/>
            <p:nvPr/>
          </p:nvSpPr>
          <p:spPr>
            <a:xfrm>
              <a:off x="6705600" y="2057400"/>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sp>
          <p:nvSpPr>
            <p:cNvPr id="127" name="Flowchart: Connector 399">
              <a:extLst>
                <a:ext uri="{FF2B5EF4-FFF2-40B4-BE49-F238E27FC236}">
                  <a16:creationId xmlns:a16="http://schemas.microsoft.com/office/drawing/2014/main" id="{2B1818D4-C3EF-B942-8ADB-01BDC70927AD}"/>
                </a:ext>
              </a:extLst>
            </p:cNvPr>
            <p:cNvSpPr/>
            <p:nvPr/>
          </p:nvSpPr>
          <p:spPr>
            <a:xfrm>
              <a:off x="7315200" y="2197293"/>
              <a:ext cx="173736" cy="152400"/>
            </a:xfrm>
            <a:prstGeom prst="flowChartConnector">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alibri"/>
                  <a:ea typeface="+mn-ea"/>
                  <a:cs typeface="+mn-cs"/>
                  <a:sym typeface="Cochin"/>
                </a:rPr>
                <a:t> </a:t>
              </a:r>
            </a:p>
          </p:txBody>
        </p:sp>
        <p:cxnSp>
          <p:nvCxnSpPr>
            <p:cNvPr id="128" name="Straight Arrow Connector 127">
              <a:extLst>
                <a:ext uri="{FF2B5EF4-FFF2-40B4-BE49-F238E27FC236}">
                  <a16:creationId xmlns:a16="http://schemas.microsoft.com/office/drawing/2014/main" id="{D10BBB02-6C3E-594C-9F30-99D20A124839}"/>
                </a:ext>
              </a:extLst>
            </p:cNvPr>
            <p:cNvCxnSpPr>
              <a:stCxn id="100" idx="6"/>
              <a:endCxn id="123" idx="4"/>
            </p:cNvCxnSpPr>
            <p:nvPr/>
          </p:nvCxnSpPr>
          <p:spPr>
            <a:xfrm flipV="1">
              <a:off x="5256874" y="4800330"/>
              <a:ext cx="86868" cy="18720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D1A4782-AFD4-9548-90EB-4789E1EAC6AD}"/>
                </a:ext>
              </a:extLst>
            </p:cNvPr>
            <p:cNvCxnSpPr>
              <a:stCxn id="123" idx="0"/>
              <a:endCxn id="124" idx="4"/>
            </p:cNvCxnSpPr>
            <p:nvPr/>
          </p:nvCxnSpPr>
          <p:spPr>
            <a:xfrm flipH="1" flipV="1">
              <a:off x="5232681" y="4197584"/>
              <a:ext cx="111061" cy="45034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DBBA09C-F8B0-2740-B099-38903F6B1782}"/>
                </a:ext>
              </a:extLst>
            </p:cNvPr>
            <p:cNvCxnSpPr>
              <a:stCxn id="124" idx="7"/>
              <a:endCxn id="125" idx="3"/>
            </p:cNvCxnSpPr>
            <p:nvPr/>
          </p:nvCxnSpPr>
          <p:spPr>
            <a:xfrm flipV="1">
              <a:off x="5294105" y="3472062"/>
              <a:ext cx="432455" cy="59544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680B22C6-DFA5-1941-B15D-FB1EB19393A4}"/>
                </a:ext>
              </a:extLst>
            </p:cNvPr>
            <p:cNvCxnSpPr>
              <a:stCxn id="125" idx="7"/>
              <a:endCxn id="126" idx="2"/>
            </p:cNvCxnSpPr>
            <p:nvPr/>
          </p:nvCxnSpPr>
          <p:spPr>
            <a:xfrm flipV="1">
              <a:off x="5849409" y="2133601"/>
              <a:ext cx="856191" cy="1230697"/>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196DE65-B378-6546-B8CE-3701B46A0FC8}"/>
                </a:ext>
              </a:extLst>
            </p:cNvPr>
            <p:cNvCxnSpPr>
              <a:stCxn id="126" idx="6"/>
              <a:endCxn id="127" idx="2"/>
            </p:cNvCxnSpPr>
            <p:nvPr/>
          </p:nvCxnSpPr>
          <p:spPr>
            <a:xfrm>
              <a:off x="6879336" y="2133600"/>
              <a:ext cx="435864" cy="13989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AFC8463-1FD2-084E-8E55-B8C3C8CBAB3E}"/>
                </a:ext>
              </a:extLst>
            </p:cNvPr>
            <p:cNvCxnSpPr>
              <a:stCxn id="127" idx="5"/>
              <a:endCxn id="101" idx="2"/>
            </p:cNvCxnSpPr>
            <p:nvPr/>
          </p:nvCxnSpPr>
          <p:spPr>
            <a:xfrm>
              <a:off x="7463493" y="2327375"/>
              <a:ext cx="385107" cy="289127"/>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E65802E3-5DAF-4C4A-8706-D01F8EBFDB07}"/>
                </a:ext>
              </a:extLst>
            </p:cNvPr>
            <p:cNvSpPr txBox="1"/>
            <p:nvPr/>
          </p:nvSpPr>
          <p:spPr>
            <a:xfrm>
              <a:off x="6367479" y="5953880"/>
              <a:ext cx="2894464" cy="11898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ＭＳ Ｐゴシック" pitchFamily="-111" charset="-128"/>
                  <a:cs typeface=""/>
                  <a:sym typeface="Cochin"/>
                </a:rPr>
                <a:t>Guam</a:t>
              </a:r>
            </a:p>
          </p:txBody>
        </p:sp>
      </p:grpSp>
      <p:pic>
        <p:nvPicPr>
          <p:cNvPr id="196" name="Picture 2">
            <a:extLst>
              <a:ext uri="{FF2B5EF4-FFF2-40B4-BE49-F238E27FC236}">
                <a16:creationId xmlns:a16="http://schemas.microsoft.com/office/drawing/2014/main" id="{6E8D7EC1-DCF4-DC4A-98E9-936A2DD1C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1767" y="3396903"/>
            <a:ext cx="2412469" cy="1654145"/>
          </a:xfrm>
          <a:prstGeom prst="rect">
            <a:avLst/>
          </a:prstGeom>
          <a:noFill/>
          <a:ln w="38100">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8" name="Picture 4">
            <a:extLst>
              <a:ext uri="{FF2B5EF4-FFF2-40B4-BE49-F238E27FC236}">
                <a16:creationId xmlns:a16="http://schemas.microsoft.com/office/drawing/2014/main" id="{BD3B93E5-C50F-6F40-9964-39A9267AC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25" y="2613312"/>
            <a:ext cx="4461885" cy="2282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97" name="Picture 5">
            <a:extLst>
              <a:ext uri="{FF2B5EF4-FFF2-40B4-BE49-F238E27FC236}">
                <a16:creationId xmlns:a16="http://schemas.microsoft.com/office/drawing/2014/main" id="{4911AF5B-22BB-0740-B8C5-93E7F88500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787"/>
          <a:stretch/>
        </p:blipFill>
        <p:spPr bwMode="auto">
          <a:xfrm>
            <a:off x="2130407" y="4400366"/>
            <a:ext cx="2921755" cy="2402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1" name="Picture 150" descr="okinawa_strategic.gif">
            <a:extLst>
              <a:ext uri="{FF2B5EF4-FFF2-40B4-BE49-F238E27FC236}">
                <a16:creationId xmlns:a16="http://schemas.microsoft.com/office/drawing/2014/main" id="{F9E2FCDD-7A52-6046-B33E-C09665DB46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637" y="1563450"/>
            <a:ext cx="2935021" cy="4791421"/>
          </a:xfrm>
          <a:prstGeom prst="rect">
            <a:avLst/>
          </a:prstGeom>
        </p:spPr>
      </p:pic>
      <p:sp>
        <p:nvSpPr>
          <p:cNvPr id="85" name="Slide Number Placeholder 1">
            <a:extLst>
              <a:ext uri="{FF2B5EF4-FFF2-40B4-BE49-F238E27FC236}">
                <a16:creationId xmlns:a16="http://schemas.microsoft.com/office/drawing/2014/main" id="{90559477-BAF0-2B49-8F37-6691B4B9A095}"/>
              </a:ext>
            </a:extLst>
          </p:cNvPr>
          <p:cNvSpPr>
            <a:spLocks noGrp="1"/>
          </p:cNvSpPr>
          <p:nvPr>
            <p:ph type="sldNum" sz="quarter" idx="12"/>
          </p:nvPr>
        </p:nvSpPr>
        <p:spPr>
          <a:xfrm>
            <a:off x="10058400" y="6522946"/>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6</a:t>
            </a:r>
          </a:p>
        </p:txBody>
      </p:sp>
    </p:spTree>
    <p:extLst>
      <p:ext uri="{BB962C8B-B14F-4D97-AF65-F5344CB8AC3E}">
        <p14:creationId xmlns:p14="http://schemas.microsoft.com/office/powerpoint/2010/main" val="637059902"/>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818287-71E9-5D50-EE1B-8BC3F6C8B4E0}"/>
              </a:ext>
            </a:extLst>
          </p:cNvPr>
          <p:cNvSpPr>
            <a:spLocks noGrp="1"/>
          </p:cNvSpPr>
          <p:nvPr>
            <p:ph type="title"/>
          </p:nvPr>
        </p:nvSpPr>
        <p:spPr>
          <a:xfrm>
            <a:off x="838199" y="365125"/>
            <a:ext cx="10448109" cy="1325563"/>
          </a:xfrm>
        </p:spPr>
        <p:txBody>
          <a:bodyPr>
            <a:normAutofit/>
          </a:bodyPr>
          <a:lstStyle/>
          <a:p>
            <a:r>
              <a:rPr lang="en-US" dirty="0"/>
              <a:t>But Wait… An All-Too Common Pattern…</a:t>
            </a:r>
          </a:p>
        </p:txBody>
      </p:sp>
      <p:sp>
        <p:nvSpPr>
          <p:cNvPr id="5" name="Content Placeholder 4">
            <a:extLst>
              <a:ext uri="{FF2B5EF4-FFF2-40B4-BE49-F238E27FC236}">
                <a16:creationId xmlns:a16="http://schemas.microsoft.com/office/drawing/2014/main" id="{CCE34385-382B-F05E-1B0D-017903E73257}"/>
              </a:ext>
            </a:extLst>
          </p:cNvPr>
          <p:cNvSpPr>
            <a:spLocks noGrp="1"/>
          </p:cNvSpPr>
          <p:nvPr>
            <p:ph sz="half" idx="1"/>
          </p:nvPr>
        </p:nvSpPr>
        <p:spPr>
          <a:xfrm>
            <a:off x="838199" y="1690688"/>
            <a:ext cx="9436281" cy="2615746"/>
          </a:xfrm>
        </p:spPr>
        <p:txBody>
          <a:bodyPr>
            <a:noAutofit/>
          </a:bodyPr>
          <a:lstStyle/>
          <a:p>
            <a:r>
              <a:rPr lang="en-US" sz="3200" i="1" dirty="0"/>
              <a:t>According to Pl</a:t>
            </a:r>
            <a:r>
              <a:rPr lang="en-US" sz="3200" dirty="0"/>
              <a:t>an, things appear to be going great.</a:t>
            </a:r>
          </a:p>
          <a:p>
            <a:r>
              <a:rPr lang="en-US" sz="3200" dirty="0"/>
              <a:t>Getting better and better, or so it seems!</a:t>
            </a:r>
          </a:p>
          <a:p>
            <a:r>
              <a:rPr lang="en-US" sz="3200" dirty="0"/>
              <a:t>Until it isn’t.  And then it’s </a:t>
            </a:r>
            <a:r>
              <a:rPr lang="en-US" sz="3200" i="1" u="sng" dirty="0"/>
              <a:t>bad</a:t>
            </a:r>
            <a:r>
              <a:rPr lang="en-US" sz="3200" dirty="0"/>
              <a:t>…  </a:t>
            </a:r>
          </a:p>
          <a:p>
            <a:r>
              <a:rPr lang="en-US" sz="3200" dirty="0"/>
              <a:t>And unclear how to respond.</a:t>
            </a:r>
          </a:p>
        </p:txBody>
      </p:sp>
      <p:pic>
        <p:nvPicPr>
          <p:cNvPr id="2" name="Picture 1">
            <a:extLst>
              <a:ext uri="{FF2B5EF4-FFF2-40B4-BE49-F238E27FC236}">
                <a16:creationId xmlns:a16="http://schemas.microsoft.com/office/drawing/2014/main" id="{9120B684-1870-B218-D2B0-0C130B13CBEA}"/>
              </a:ext>
            </a:extLst>
          </p:cNvPr>
          <p:cNvPicPr>
            <a:picLocks noChangeAspect="1"/>
          </p:cNvPicPr>
          <p:nvPr/>
        </p:nvPicPr>
        <p:blipFill>
          <a:blip r:embed="rId2"/>
          <a:stretch>
            <a:fillRect/>
          </a:stretch>
        </p:blipFill>
        <p:spPr>
          <a:xfrm>
            <a:off x="236747" y="3901952"/>
            <a:ext cx="7772400" cy="1652104"/>
          </a:xfrm>
          <a:prstGeom prst="rect">
            <a:avLst/>
          </a:prstGeom>
          <a:ln>
            <a:solidFill>
              <a:schemeClr val="tx1"/>
            </a:solidFill>
          </a:ln>
        </p:spPr>
      </p:pic>
      <p:pic>
        <p:nvPicPr>
          <p:cNvPr id="9" name="Picture 8">
            <a:extLst>
              <a:ext uri="{FF2B5EF4-FFF2-40B4-BE49-F238E27FC236}">
                <a16:creationId xmlns:a16="http://schemas.microsoft.com/office/drawing/2014/main" id="{CD24FFC8-8952-18AB-0A42-A68F7AA9D34B}"/>
              </a:ext>
            </a:extLst>
          </p:cNvPr>
          <p:cNvPicPr>
            <a:picLocks noChangeAspect="1"/>
          </p:cNvPicPr>
          <p:nvPr/>
        </p:nvPicPr>
        <p:blipFill>
          <a:blip r:embed="rId3"/>
          <a:stretch>
            <a:fillRect/>
          </a:stretch>
        </p:blipFill>
        <p:spPr>
          <a:xfrm>
            <a:off x="1091410" y="4634258"/>
            <a:ext cx="7772400" cy="1858617"/>
          </a:xfrm>
          <a:prstGeom prst="rect">
            <a:avLst/>
          </a:prstGeom>
          <a:ln>
            <a:solidFill>
              <a:schemeClr val="tx1"/>
            </a:solidFill>
          </a:ln>
        </p:spPr>
      </p:pic>
      <p:pic>
        <p:nvPicPr>
          <p:cNvPr id="8" name="Picture 7">
            <a:extLst>
              <a:ext uri="{FF2B5EF4-FFF2-40B4-BE49-F238E27FC236}">
                <a16:creationId xmlns:a16="http://schemas.microsoft.com/office/drawing/2014/main" id="{8B6A4D45-C20B-9169-A21D-2B3077BFFC79}"/>
              </a:ext>
            </a:extLst>
          </p:cNvPr>
          <p:cNvPicPr>
            <a:picLocks noChangeAspect="1"/>
          </p:cNvPicPr>
          <p:nvPr/>
        </p:nvPicPr>
        <p:blipFill>
          <a:blip r:embed="rId4"/>
          <a:stretch>
            <a:fillRect/>
          </a:stretch>
        </p:blipFill>
        <p:spPr>
          <a:xfrm>
            <a:off x="2334122" y="5259003"/>
            <a:ext cx="7772400" cy="1708426"/>
          </a:xfrm>
          <a:prstGeom prst="rect">
            <a:avLst/>
          </a:prstGeom>
          <a:ln>
            <a:solidFill>
              <a:schemeClr val="tx1"/>
            </a:solidFill>
          </a:ln>
        </p:spPr>
      </p:pic>
      <p:pic>
        <p:nvPicPr>
          <p:cNvPr id="7" name="Picture 6">
            <a:extLst>
              <a:ext uri="{FF2B5EF4-FFF2-40B4-BE49-F238E27FC236}">
                <a16:creationId xmlns:a16="http://schemas.microsoft.com/office/drawing/2014/main" id="{E72166DA-DFFD-7347-D928-D8859DFD0159}"/>
              </a:ext>
            </a:extLst>
          </p:cNvPr>
          <p:cNvPicPr>
            <a:picLocks noChangeAspect="1"/>
          </p:cNvPicPr>
          <p:nvPr/>
        </p:nvPicPr>
        <p:blipFill>
          <a:blip r:embed="rId5"/>
          <a:stretch>
            <a:fillRect/>
          </a:stretch>
        </p:blipFill>
        <p:spPr>
          <a:xfrm>
            <a:off x="1904164" y="4104193"/>
            <a:ext cx="7772400" cy="1652104"/>
          </a:xfrm>
          <a:prstGeom prst="rect">
            <a:avLst/>
          </a:prstGeom>
          <a:ln>
            <a:solidFill>
              <a:schemeClr val="tx1"/>
            </a:solidFill>
          </a:ln>
        </p:spPr>
      </p:pic>
      <p:pic>
        <p:nvPicPr>
          <p:cNvPr id="12" name="Picture 11">
            <a:extLst>
              <a:ext uri="{FF2B5EF4-FFF2-40B4-BE49-F238E27FC236}">
                <a16:creationId xmlns:a16="http://schemas.microsoft.com/office/drawing/2014/main" id="{5B226FE2-A3D0-09F8-B3C0-A2D3FBCDAB76}"/>
              </a:ext>
            </a:extLst>
          </p:cNvPr>
          <p:cNvPicPr>
            <a:picLocks noChangeAspect="1"/>
          </p:cNvPicPr>
          <p:nvPr/>
        </p:nvPicPr>
        <p:blipFill>
          <a:blip r:embed="rId6"/>
          <a:stretch>
            <a:fillRect/>
          </a:stretch>
        </p:blipFill>
        <p:spPr>
          <a:xfrm>
            <a:off x="4246417" y="3977057"/>
            <a:ext cx="7772400" cy="1605169"/>
          </a:xfrm>
          <a:prstGeom prst="rect">
            <a:avLst/>
          </a:prstGeom>
          <a:ln>
            <a:solidFill>
              <a:schemeClr val="tx1"/>
            </a:solidFill>
          </a:ln>
        </p:spPr>
      </p:pic>
      <p:pic>
        <p:nvPicPr>
          <p:cNvPr id="10" name="Picture 9">
            <a:extLst>
              <a:ext uri="{FF2B5EF4-FFF2-40B4-BE49-F238E27FC236}">
                <a16:creationId xmlns:a16="http://schemas.microsoft.com/office/drawing/2014/main" id="{2BD6EA06-E3A9-3724-A7F7-D38DE457002B}"/>
              </a:ext>
            </a:extLst>
          </p:cNvPr>
          <p:cNvPicPr>
            <a:picLocks noChangeAspect="1"/>
          </p:cNvPicPr>
          <p:nvPr/>
        </p:nvPicPr>
        <p:blipFill>
          <a:blip r:embed="rId7"/>
          <a:stretch>
            <a:fillRect/>
          </a:stretch>
        </p:blipFill>
        <p:spPr>
          <a:xfrm>
            <a:off x="1536335" y="4955489"/>
            <a:ext cx="7772400" cy="1933713"/>
          </a:xfrm>
          <a:prstGeom prst="rect">
            <a:avLst/>
          </a:prstGeom>
          <a:ln>
            <a:solidFill>
              <a:schemeClr val="tx1"/>
            </a:solidFill>
          </a:ln>
        </p:spPr>
      </p:pic>
    </p:spTree>
    <p:extLst>
      <p:ext uri="{BB962C8B-B14F-4D97-AF65-F5344CB8AC3E}">
        <p14:creationId xmlns:p14="http://schemas.microsoft.com/office/powerpoint/2010/main" val="3519996536"/>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Bridges">
      <a:dk1>
        <a:sysClr val="windowText" lastClr="000000"/>
      </a:dk1>
      <a:lt1>
        <a:sysClr val="window" lastClr="FFFFFF"/>
      </a:lt1>
      <a:dk2>
        <a:srgbClr val="1F497D"/>
      </a:dk2>
      <a:lt2>
        <a:srgbClr val="EEECE1"/>
      </a:lt2>
      <a:accent1>
        <a:srgbClr val="B9CDE4"/>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B63CE6E4E529A49A61A21528644A838" ma:contentTypeVersion="13" ma:contentTypeDescription="Create a new document." ma:contentTypeScope="" ma:versionID="d28c4ae579b9423a852fbc8309120fb2">
  <xsd:schema xmlns:xsd="http://www.w3.org/2001/XMLSchema" xmlns:xs="http://www.w3.org/2001/XMLSchema" xmlns:p="http://schemas.microsoft.com/office/2006/metadata/properties" xmlns:ns2="34ba5939-51c5-4ccc-a934-f6ce3fdc3dbd" xmlns:ns3="ef8f0426-4313-429c-93ea-5f56b643f096" targetNamespace="http://schemas.microsoft.com/office/2006/metadata/properties" ma:root="true" ma:fieldsID="5e3a7b847630f47687db67a6c3ccd814" ns2:_="" ns3:_="">
    <xsd:import namespace="34ba5939-51c5-4ccc-a934-f6ce3fdc3dbd"/>
    <xsd:import namespace="ef8f0426-4313-429c-93ea-5f56b643f0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ba5939-51c5-4ccc-a934-f6ce3fdc3dbd"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AutoTags" ma:index="6" nillable="true" ma:displayName="Tags" ma:internalName="MediaServiceAutoTags" ma:readOnly="true">
      <xsd:simpleType>
        <xsd:restriction base="dms:Text"/>
      </xsd:simpleType>
    </xsd:element>
    <xsd:element name="MediaServiceOCR" ma:index="7" nillable="true" ma:displayName="Extracted Text" ma:internalName="MediaServiceOCR" ma:readOnly="true">
      <xsd:simpleType>
        <xsd:restriction base="dms:Note">
          <xsd:maxLength value="255"/>
        </xsd:restriction>
      </xsd:simpleType>
    </xsd:element>
    <xsd:element name="MediaServiceGenerationTime" ma:index="8" nillable="true" ma:displayName="MediaServiceGenerationTime" ma:hidden="true" ma:internalName="MediaServiceGenerationTime" ma:readOnly="true">
      <xsd:simpleType>
        <xsd:restriction base="dms:Text"/>
      </xsd:simpleType>
    </xsd:element>
    <xsd:element name="MediaServiceEventHashCode" ma:index="9"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e03786b-7b34-4d5f-a8ee-586c7f7c0446"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8f0426-4313-429c-93ea-5f56b643f096"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389f39f6-5f9b-4fbc-8853-057715d2ab51}" ma:internalName="TaxCatchAll" ma:showField="CatchAllData" ma:web="ef8f0426-4313-429c-93ea-5f56b643f0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f8f0426-4313-429c-93ea-5f56b643f096" xsi:nil="true"/>
    <lcf76f155ced4ddcb4097134ff3c332f xmlns="34ba5939-51c5-4ccc-a934-f6ce3fdc3d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75B832E-AF40-4C82-9263-05DB4BC98373}">
  <ds:schemaRefs>
    <ds:schemaRef ds:uri="http://schemas.microsoft.com/sharepoint/v3/contenttype/forms"/>
  </ds:schemaRefs>
</ds:datastoreItem>
</file>

<file path=customXml/itemProps2.xml><?xml version="1.0" encoding="utf-8"?>
<ds:datastoreItem xmlns:ds="http://schemas.openxmlformats.org/officeDocument/2006/customXml" ds:itemID="{CB5672AB-6F10-40E6-8C77-A45D2BD866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ba5939-51c5-4ccc-a934-f6ce3fdc3dbd"/>
    <ds:schemaRef ds:uri="ef8f0426-4313-429c-93ea-5f56b643f0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BF6098-AE72-43BF-9C7B-86383696A836}">
  <ds:schemaRefs>
    <ds:schemaRef ds:uri="http://www.w3.org/XML/1998/namespace"/>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34ba5939-51c5-4ccc-a934-f6ce3fdc3dbd"/>
    <ds:schemaRef ds:uri="ef8f0426-4313-429c-93ea-5f56b643f096"/>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Symposium Update Meeting (7-11)</Template>
  <TotalTime>2084</TotalTime>
  <Words>1576</Words>
  <Application>Microsoft Macintosh PowerPoint</Application>
  <PresentationFormat>Widescreen</PresentationFormat>
  <Paragraphs>245</Paragraphs>
  <Slides>16</Slides>
  <Notes>4</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16</vt:i4>
      </vt:variant>
    </vt:vector>
  </HeadingPairs>
  <TitlesOfParts>
    <vt:vector size="28" baseType="lpstr">
      <vt:lpstr>Arial</vt:lpstr>
      <vt:lpstr>Avenir Next Condensed</vt:lpstr>
      <vt:lpstr>Calibri</vt:lpstr>
      <vt:lpstr>Calibri Light</vt:lpstr>
      <vt:lpstr>Helvetica Neue</vt:lpstr>
      <vt:lpstr>Poppins</vt:lpstr>
      <vt:lpstr>Zapf Dingbats</vt:lpstr>
      <vt:lpstr>1_Office Theme</vt:lpstr>
      <vt:lpstr>2_Office Theme</vt:lpstr>
      <vt:lpstr>3_Office Theme</vt:lpstr>
      <vt:lpstr>4_Office Theme</vt:lpstr>
      <vt:lpstr>Equation</vt:lpstr>
      <vt:lpstr>Rethinking Research for Critical Infrastructure </vt:lpstr>
      <vt:lpstr>PowerPoint Presentation</vt:lpstr>
      <vt:lpstr>PowerPoint Presentation</vt:lpstr>
      <vt:lpstr>The Premise</vt:lpstr>
      <vt:lpstr>The Premise</vt:lpstr>
      <vt:lpstr>The Premise</vt:lpstr>
      <vt:lpstr>PowerPoint Presentation</vt:lpstr>
      <vt:lpstr>PowerPoint Presentation</vt:lpstr>
      <vt:lpstr>But Wait… An All-Too Common Pattern…</vt:lpstr>
      <vt:lpstr>But Wait… An All-Too Common Pattern…</vt:lpstr>
      <vt:lpstr>The Premise…</vt:lpstr>
      <vt:lpstr>In reality, we face a variety of growing hazards</vt:lpstr>
      <vt:lpstr>Another Way Forward</vt:lpstr>
      <vt:lpstr>A Provocation</vt:lpstr>
      <vt:lpstr>PowerPoint Presentation</vt:lpstr>
      <vt:lpstr>Contact Information</vt:lpstr>
    </vt:vector>
  </TitlesOfParts>
  <Company>Noblis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Symposium Update Meeting</dc:title>
  <dc:creator>Cifa, Matthew L.</dc:creator>
  <cp:lastModifiedBy>Alderson, David (Dave) (CIV)</cp:lastModifiedBy>
  <cp:revision>74</cp:revision>
  <dcterms:created xsi:type="dcterms:W3CDTF">2017-06-22T13:51:51Z</dcterms:created>
  <dcterms:modified xsi:type="dcterms:W3CDTF">2024-04-25T16:32:41Z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0x0101006B63CE6E4E529A49A61A21528644A838</vt:lpwstr>
  </property>
  <property fmtid="{D5CDD505-2E9C-101B-9397-08002B2CF9AE}" pid="3" name="AuthorIds_UIVersion_1024">
    <vt:lpwstr>33</vt:lpwstr>
  </property>
  <property fmtid="{D5CDD505-2E9C-101B-9397-08002B2CF9AE}" pid="4" name="Order">
    <vt:r8>10900</vt:r8>
  </property>
  <property fmtid="{D5CDD505-2E9C-101B-9397-08002B2CF9AE}" pid="5" name="_ExtendedDescription">
    <vt:lpwstr/>
  </property>
  <property fmtid="{D5CDD505-2E9C-101B-9397-08002B2CF9AE}" pid="6" name="MediaServiceImageTags">
    <vt:lpwstr/>
  </property>
</Properties>
</file>